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9"/>
  </p:notesMasterIdLst>
  <p:handoutMasterIdLst>
    <p:handoutMasterId r:id="rId20"/>
  </p:handoutMasterIdLst>
  <p:sldIdLst>
    <p:sldId id="272" r:id="rId6"/>
    <p:sldId id="389" r:id="rId7"/>
    <p:sldId id="460" r:id="rId8"/>
    <p:sldId id="487" r:id="rId9"/>
    <p:sldId id="477" r:id="rId10"/>
    <p:sldId id="478" r:id="rId11"/>
    <p:sldId id="484" r:id="rId12"/>
    <p:sldId id="462" r:id="rId13"/>
    <p:sldId id="488" r:id="rId14"/>
    <p:sldId id="489" r:id="rId15"/>
    <p:sldId id="482" r:id="rId16"/>
    <p:sldId id="485" r:id="rId17"/>
    <p:sldId id="4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5E69"/>
    <a:srgbClr val="F2F2F2"/>
    <a:srgbClr val="BABBC0"/>
    <a:srgbClr val="008CCC"/>
    <a:srgbClr val="2F3135"/>
    <a:srgbClr val="161818"/>
    <a:srgbClr val="8E919A"/>
    <a:srgbClr val="143659"/>
    <a:srgbClr val="44ACE1"/>
    <a:srgbClr val="006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6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29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0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ylep\OneDrive\Documents\Projects\Biden%20Tax%20Plan\October%20Update\Tables%20for%20report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ylep\OneDrive\Documents\Projects\Biden%20Tax%20Plan\October%20Update\Tables%20for%20report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The Revenue Impact of Biden's Tax</a:t>
            </a:r>
            <a:r>
              <a:rPr lang="en-US" baseline="0" dirty="0"/>
              <a:t> Proposals </a:t>
            </a:r>
          </a:p>
          <a:p>
            <a:pPr>
              <a:defRPr/>
            </a:pPr>
            <a:r>
              <a:rPr lang="en-US" baseline="0" dirty="0"/>
              <a:t>2021-2030</a:t>
            </a:r>
            <a:endParaRPr lang="en-US" dirty="0"/>
          </a:p>
        </c:rich>
      </c:tx>
      <c:layout>
        <c:manualLayout>
          <c:xMode val="edge"/>
          <c:yMode val="edge"/>
          <c:x val="0.2752915779331398"/>
          <c:y val="1.948042424055070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'Revenue Table'!$B$50</c:f>
              <c:strCache>
                <c:ptCount val="1"/>
                <c:pt idx="0">
                  <c:v>Individual Income and Payroll Tax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'Revenue Table'!$C$49:$L$49</c:f>
              <c:numCache>
                <c:formatCode>General</c:formatCode>
                <c:ptCount val="10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</c:numCache>
            </c:numRef>
          </c:cat>
          <c:val>
            <c:numRef>
              <c:f>'Revenue Table'!$C$50:$L$50</c:f>
              <c:numCache>
                <c:formatCode>"$"#,##0</c:formatCode>
                <c:ptCount val="10"/>
                <c:pt idx="0">
                  <c:v>-97.33</c:v>
                </c:pt>
                <c:pt idx="1">
                  <c:v>30.95</c:v>
                </c:pt>
                <c:pt idx="2">
                  <c:v>47.51</c:v>
                </c:pt>
                <c:pt idx="3">
                  <c:v>54.76</c:v>
                </c:pt>
                <c:pt idx="4">
                  <c:v>59.67</c:v>
                </c:pt>
                <c:pt idx="5">
                  <c:v>88.78</c:v>
                </c:pt>
                <c:pt idx="6">
                  <c:v>96.43</c:v>
                </c:pt>
                <c:pt idx="7">
                  <c:v>104.56</c:v>
                </c:pt>
                <c:pt idx="8">
                  <c:v>111.84</c:v>
                </c:pt>
                <c:pt idx="9">
                  <c:v>119.65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91-4F7A-AA93-30960F4D1312}"/>
            </c:ext>
          </c:extLst>
        </c:ser>
        <c:ser>
          <c:idx val="1"/>
          <c:order val="1"/>
          <c:tx>
            <c:strRef>
              <c:f>'Revenue Table'!$B$51</c:f>
              <c:strCache>
                <c:ptCount val="1"/>
                <c:pt idx="0">
                  <c:v>Business Tax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'Revenue Table'!$C$49:$L$49</c:f>
              <c:numCache>
                <c:formatCode>General</c:formatCode>
                <c:ptCount val="10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</c:numCache>
            </c:numRef>
          </c:cat>
          <c:val>
            <c:numRef>
              <c:f>'Revenue Table'!$C$51:$L$51</c:f>
              <c:numCache>
                <c:formatCode>"$"#,##0</c:formatCode>
                <c:ptCount val="10"/>
                <c:pt idx="0">
                  <c:v>175.56328642499614</c:v>
                </c:pt>
                <c:pt idx="1">
                  <c:v>152.81467203170362</c:v>
                </c:pt>
                <c:pt idx="2">
                  <c:v>171.09304731197619</c:v>
                </c:pt>
                <c:pt idx="3">
                  <c:v>182.59294760156877</c:v>
                </c:pt>
                <c:pt idx="4">
                  <c:v>194.53362063226135</c:v>
                </c:pt>
                <c:pt idx="5">
                  <c:v>197.67712592176369</c:v>
                </c:pt>
                <c:pt idx="6">
                  <c:v>209.95578506604335</c:v>
                </c:pt>
                <c:pt idx="7">
                  <c:v>217.97944363888851</c:v>
                </c:pt>
                <c:pt idx="8">
                  <c:v>225.7735833274233</c:v>
                </c:pt>
                <c:pt idx="9">
                  <c:v>233.99435489831433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91-4F7A-AA93-30960F4D1312}"/>
            </c:ext>
          </c:extLst>
        </c:ser>
        <c:ser>
          <c:idx val="2"/>
          <c:order val="2"/>
          <c:tx>
            <c:strRef>
              <c:f>'Revenue Table'!$B$52</c:f>
              <c:strCache>
                <c:ptCount val="1"/>
                <c:pt idx="0">
                  <c:v>Estate and Gift Tax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'Revenue Table'!$C$49:$L$49</c:f>
              <c:numCache>
                <c:formatCode>General</c:formatCode>
                <c:ptCount val="10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  <c:pt idx="4">
                  <c:v>2025</c:v>
                </c:pt>
                <c:pt idx="5">
                  <c:v>2026</c:v>
                </c:pt>
                <c:pt idx="6">
                  <c:v>2027</c:v>
                </c:pt>
                <c:pt idx="7">
                  <c:v>2028</c:v>
                </c:pt>
                <c:pt idx="8">
                  <c:v>2029</c:v>
                </c:pt>
                <c:pt idx="9">
                  <c:v>2030</c:v>
                </c:pt>
              </c:numCache>
            </c:numRef>
          </c:cat>
          <c:val>
            <c:numRef>
              <c:f>'Revenue Table'!$C$52:$L$52</c:f>
              <c:numCache>
                <c:formatCode>"$"#,##0</c:formatCode>
                <c:ptCount val="10"/>
                <c:pt idx="0">
                  <c:v>26.174999999999997</c:v>
                </c:pt>
                <c:pt idx="1">
                  <c:v>27.65</c:v>
                </c:pt>
                <c:pt idx="2">
                  <c:v>29.091500000000003</c:v>
                </c:pt>
                <c:pt idx="3">
                  <c:v>30.599499999999999</c:v>
                </c:pt>
                <c:pt idx="4">
                  <c:v>31.819646325258105</c:v>
                </c:pt>
                <c:pt idx="5">
                  <c:v>30.809910031063634</c:v>
                </c:pt>
                <c:pt idx="6">
                  <c:v>25.247444834754397</c:v>
                </c:pt>
                <c:pt idx="7">
                  <c:v>23.859507263235464</c:v>
                </c:pt>
                <c:pt idx="8">
                  <c:v>24.998461560683179</c:v>
                </c:pt>
                <c:pt idx="9">
                  <c:v>26.191784830522604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91-4F7A-AA93-30960F4D13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2140725295"/>
        <c:axId val="1934538703"/>
      </c:barChart>
      <c:catAx>
        <c:axId val="21407252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4538703"/>
        <c:crosses val="autoZero"/>
        <c:auto val="1"/>
        <c:lblAlgn val="ctr"/>
        <c:lblOffset val="100"/>
        <c:noMultiLvlLbl val="0"/>
      </c:catAx>
      <c:valAx>
        <c:axId val="193453870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4072529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Distributional</a:t>
            </a:r>
            <a:r>
              <a:rPr lang="en-US" baseline="0"/>
              <a:t> Impact of Biden's Tax Proposals </a:t>
            </a:r>
          </a:p>
          <a:p>
            <a:pPr>
              <a:defRPr/>
            </a:pPr>
            <a:r>
              <a:rPr lang="en-US" baseline="0"/>
              <a:t>2021 and 2030 </a:t>
            </a:r>
          </a:p>
          <a:p>
            <a:pPr>
              <a:defRPr/>
            </a:pPr>
            <a:r>
              <a:rPr lang="en-US" baseline="0"/>
              <a:t>Percent-change in after-tax income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'Distributional Tables'!$O$7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'Distributional Tables'!$N$8:$N$19</c:f>
              <c:strCache>
                <c:ptCount val="12"/>
                <c:pt idx="0">
                  <c:v>0–10%</c:v>
                </c:pt>
                <c:pt idx="1">
                  <c:v>10–20%</c:v>
                </c:pt>
                <c:pt idx="2">
                  <c:v>20–30%</c:v>
                </c:pt>
                <c:pt idx="3">
                  <c:v>30–40%</c:v>
                </c:pt>
                <c:pt idx="4">
                  <c:v>40–50%</c:v>
                </c:pt>
                <c:pt idx="5">
                  <c:v>50–60%</c:v>
                </c:pt>
                <c:pt idx="6">
                  <c:v>60–70%</c:v>
                </c:pt>
                <c:pt idx="7">
                  <c:v>70–80%</c:v>
                </c:pt>
                <c:pt idx="8">
                  <c:v>80–90%</c:v>
                </c:pt>
                <c:pt idx="9">
                  <c:v>90–95%</c:v>
                </c:pt>
                <c:pt idx="10">
                  <c:v>95–99%</c:v>
                </c:pt>
                <c:pt idx="11">
                  <c:v>Top 1%</c:v>
                </c:pt>
              </c:strCache>
            </c:strRef>
          </c:cat>
          <c:val>
            <c:numRef>
              <c:f>'Distributional Tables'!$O$8:$O$19</c:f>
              <c:numCache>
                <c:formatCode>0</c:formatCode>
                <c:ptCount val="12"/>
                <c:pt idx="0">
                  <c:v>11.3</c:v>
                </c:pt>
                <c:pt idx="1">
                  <c:v>5.7</c:v>
                </c:pt>
                <c:pt idx="2">
                  <c:v>4.9000000000000004</c:v>
                </c:pt>
                <c:pt idx="3">
                  <c:v>3</c:v>
                </c:pt>
                <c:pt idx="4">
                  <c:v>1.8</c:v>
                </c:pt>
                <c:pt idx="5">
                  <c:v>1.1000000000000001</c:v>
                </c:pt>
                <c:pt idx="6">
                  <c:v>0.7</c:v>
                </c:pt>
                <c:pt idx="7">
                  <c:v>0.6</c:v>
                </c:pt>
                <c:pt idx="8">
                  <c:v>0.6</c:v>
                </c:pt>
                <c:pt idx="9">
                  <c:v>0.5</c:v>
                </c:pt>
                <c:pt idx="10">
                  <c:v>-0.4</c:v>
                </c:pt>
                <c:pt idx="11">
                  <c:v>-14.2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CBF-4185-833B-EBA74BA6733C}"/>
            </c:ext>
          </c:extLst>
        </c:ser>
        <c:ser>
          <c:idx val="1"/>
          <c:order val="1"/>
          <c:tx>
            <c:strRef>
              <c:f>'Distributional Tables'!$P$7</c:f>
              <c:strCache>
                <c:ptCount val="1"/>
                <c:pt idx="0">
                  <c:v>2030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'Distributional Tables'!$N$8:$N$19</c:f>
              <c:strCache>
                <c:ptCount val="12"/>
                <c:pt idx="0">
                  <c:v>0–10%</c:v>
                </c:pt>
                <c:pt idx="1">
                  <c:v>10–20%</c:v>
                </c:pt>
                <c:pt idx="2">
                  <c:v>20–30%</c:v>
                </c:pt>
                <c:pt idx="3">
                  <c:v>30–40%</c:v>
                </c:pt>
                <c:pt idx="4">
                  <c:v>40–50%</c:v>
                </c:pt>
                <c:pt idx="5">
                  <c:v>50–60%</c:v>
                </c:pt>
                <c:pt idx="6">
                  <c:v>60–70%</c:v>
                </c:pt>
                <c:pt idx="7">
                  <c:v>70–80%</c:v>
                </c:pt>
                <c:pt idx="8">
                  <c:v>80–90%</c:v>
                </c:pt>
                <c:pt idx="9">
                  <c:v>90–95%</c:v>
                </c:pt>
                <c:pt idx="10">
                  <c:v>95–99%</c:v>
                </c:pt>
                <c:pt idx="11">
                  <c:v>Top 1%</c:v>
                </c:pt>
              </c:strCache>
            </c:strRef>
          </c:cat>
          <c:val>
            <c:numRef>
              <c:f>'Distributional Tables'!$P$8:$P$19</c:f>
              <c:numCache>
                <c:formatCode>0</c:formatCode>
                <c:ptCount val="12"/>
                <c:pt idx="0">
                  <c:v>-0.2</c:v>
                </c:pt>
                <c:pt idx="1">
                  <c:v>-0.2</c:v>
                </c:pt>
                <c:pt idx="2">
                  <c:v>-0.1</c:v>
                </c:pt>
                <c:pt idx="3">
                  <c:v>-0.1</c:v>
                </c:pt>
                <c:pt idx="4">
                  <c:v>-0.1</c:v>
                </c:pt>
                <c:pt idx="5">
                  <c:v>-0.1</c:v>
                </c:pt>
                <c:pt idx="6">
                  <c:v>-0.1</c:v>
                </c:pt>
                <c:pt idx="7">
                  <c:v>-0.2</c:v>
                </c:pt>
                <c:pt idx="8">
                  <c:v>-0.2</c:v>
                </c:pt>
                <c:pt idx="9">
                  <c:v>-0.5</c:v>
                </c:pt>
                <c:pt idx="10">
                  <c:v>-2.1</c:v>
                </c:pt>
                <c:pt idx="11">
                  <c:v>-12.3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CBF-4185-833B-EBA74BA673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2480911"/>
        <c:axId val="1937239487"/>
      </c:barChart>
      <c:catAx>
        <c:axId val="1424809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37239487"/>
        <c:crosses val="autoZero"/>
        <c:auto val="1"/>
        <c:lblAlgn val="ctr"/>
        <c:lblOffset val="100"/>
        <c:noMultiLvlLbl val="0"/>
      </c:catAx>
      <c:valAx>
        <c:axId val="193723948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2480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0.51022</cdr:x>
      <cdr:y>0.47827</cdr:y>
    </cdr:from>
    <cdr:to>
      <cdr:x>0.90424</cdr:x>
      <cdr:y>0.56268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8CCD8C1-DE32-4426-AC19-360237B9176B}"/>
            </a:ext>
          </a:extLst>
        </cdr:cNvPr>
        <cdr:cNvSpPr txBox="1"/>
      </cdr:nvSpPr>
      <cdr:spPr>
        <a:xfrm xmlns:a="http://schemas.openxmlformats.org/drawingml/2006/main">
          <a:off x="2940192" y="1870789"/>
          <a:ext cx="2270619" cy="3301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b="1" dirty="0"/>
            <a:t>Business Taxes</a:t>
          </a:r>
        </a:p>
      </cdr:txBody>
    </cdr:sp>
  </cdr:relSizeAnchor>
  <cdr:relSizeAnchor xmlns:cdr="http://schemas.openxmlformats.org/drawingml/2006/chartDrawing">
    <cdr:from>
      <cdr:x>0.50746</cdr:x>
      <cdr:y>0.64593</cdr:y>
    </cdr:from>
    <cdr:to>
      <cdr:x>0.95819</cdr:x>
      <cdr:y>0.73035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E7679F51-F5E4-497D-BBCE-B2F0ADEDE383}"/>
            </a:ext>
          </a:extLst>
        </cdr:cNvPr>
        <cdr:cNvSpPr txBox="1"/>
      </cdr:nvSpPr>
      <cdr:spPr>
        <a:xfrm xmlns:a="http://schemas.openxmlformats.org/drawingml/2006/main">
          <a:off x="2924289" y="2526624"/>
          <a:ext cx="2597426" cy="3302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Individual Income and Payroll Taxes</a:t>
          </a:r>
        </a:p>
      </cdr:txBody>
    </cdr:sp>
  </cdr:relSizeAnchor>
  <cdr:relSizeAnchor xmlns:cdr="http://schemas.openxmlformats.org/drawingml/2006/chartDrawing">
    <cdr:from>
      <cdr:x>0.51091</cdr:x>
      <cdr:y>0.31112</cdr:y>
    </cdr:from>
    <cdr:to>
      <cdr:x>0.90642</cdr:x>
      <cdr:y>0.39554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67E37FEB-7FE2-4720-B174-E4D5CD3C2FEE}"/>
            </a:ext>
          </a:extLst>
        </cdr:cNvPr>
        <cdr:cNvSpPr txBox="1"/>
      </cdr:nvSpPr>
      <cdr:spPr>
        <a:xfrm xmlns:a="http://schemas.openxmlformats.org/drawingml/2006/main">
          <a:off x="2944167" y="1216974"/>
          <a:ext cx="2279213" cy="3302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b="1" dirty="0"/>
            <a:t>Estate</a:t>
          </a:r>
          <a:r>
            <a:rPr lang="en-US" sz="1100" b="1" baseline="0" dirty="0"/>
            <a:t> and Gift Taxes</a:t>
          </a:r>
          <a:endParaRPr lang="en-US" sz="11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733BE-D00F-4364-90C5-E5FB031F7178}" type="datetimeFigureOut">
              <a:rPr lang="en-US" smtClean="0"/>
              <a:t>11/18/2020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A8FDC5-A567-4F49-B060-545F8EA2F8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2223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91177-8841-4251-832A-D32F9EC43614}" type="datetimeFigureOut">
              <a:rPr lang="en-US" smtClean="0"/>
              <a:t>11/18/2020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7631FF-1313-4100-A222-08026C30E1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960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6F1E-C8F6-4311-8DB9-75CC1698A3FA}" type="datetimeFigureOut">
              <a:rPr lang="en-US" smtClean="0"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AF2B-D0B9-4F40-8339-FE16F72AE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12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6F1E-C8F6-4311-8DB9-75CC1698A3FA}" type="datetimeFigureOut">
              <a:rPr lang="en-US" smtClean="0"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AF2B-D0B9-4F40-8339-FE16F72AE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780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6F1E-C8F6-4311-8DB9-75CC1698A3FA}" type="datetimeFigureOut">
              <a:rPr lang="en-US" smtClean="0"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AF2B-D0B9-4F40-8339-FE16F72AE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765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6F1E-C8F6-4311-8DB9-75CC1698A3FA}" type="datetimeFigureOut">
              <a:rPr lang="en-US" smtClean="0"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AF2B-D0B9-4F40-8339-FE16F72AE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06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6F1E-C8F6-4311-8DB9-75CC1698A3FA}" type="datetimeFigureOut">
              <a:rPr lang="en-US" smtClean="0"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AF2B-D0B9-4F40-8339-FE16F72AE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784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6F1E-C8F6-4311-8DB9-75CC1698A3FA}" type="datetimeFigureOut">
              <a:rPr lang="en-US" smtClean="0"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AF2B-D0B9-4F40-8339-FE16F72AE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755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6F1E-C8F6-4311-8DB9-75CC1698A3FA}" type="datetimeFigureOut">
              <a:rPr lang="en-US" smtClean="0"/>
              <a:t>11/18/2020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AF2B-D0B9-4F40-8339-FE16F72AE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82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6F1E-C8F6-4311-8DB9-75CC1698A3FA}" type="datetimeFigureOut">
              <a:rPr lang="en-US" smtClean="0"/>
              <a:t>11/18/2020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AF2B-D0B9-4F40-8339-FE16F72AE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56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6F1E-C8F6-4311-8DB9-75CC1698A3FA}" type="datetimeFigureOut">
              <a:rPr lang="en-US" smtClean="0"/>
              <a:t>11/18/2020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AF2B-D0B9-4F40-8339-FE16F72AE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257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6F1E-C8F6-4311-8DB9-75CC1698A3FA}" type="datetimeFigureOut">
              <a:rPr lang="en-US" smtClean="0"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AF2B-D0B9-4F40-8339-FE16F72AE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944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FA6F1E-C8F6-4311-8DB9-75CC1698A3FA}" type="datetimeFigureOut">
              <a:rPr lang="en-US" smtClean="0"/>
              <a:t>11/18/2020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DAF2B-D0B9-4F40-8339-FE16F72AE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91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FA6F1E-C8F6-4311-8DB9-75CC1698A3FA}" type="datetimeFigureOut">
              <a:rPr lang="en-US" smtClean="0"/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DAF2B-D0B9-4F40-8339-FE16F72AE0A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0580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Kyle.Pomerleau@aei.or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0663" y="1326903"/>
            <a:ext cx="10737591" cy="1470025"/>
          </a:xfrm>
        </p:spPr>
        <p:txBody>
          <a:bodyPr>
            <a:noAutofit/>
          </a:bodyPr>
          <a:lstStyle/>
          <a:p>
            <a:pPr algn="l"/>
            <a:r>
              <a:rPr lang="en-US" sz="7200" b="1" dirty="0">
                <a:solidFill>
                  <a:srgbClr val="F2F2F2"/>
                </a:solidFill>
                <a:latin typeface="Gibson Light" panose="02000000000000000000" pitchFamily="50" charset="0"/>
                <a:cs typeface="Gibson SemiBold"/>
              </a:rPr>
              <a:t>Tax Policy During Biden’s First Term</a:t>
            </a:r>
            <a:endParaRPr lang="en-US" sz="7200" dirty="0">
              <a:solidFill>
                <a:schemeClr val="accent1">
                  <a:lumMod val="40000"/>
                  <a:lumOff val="60000"/>
                </a:schemeClr>
              </a:solidFill>
              <a:latin typeface="Gibson Light"/>
              <a:cs typeface="Gibson Ligh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26008" y="3262811"/>
            <a:ext cx="69931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2F2F2"/>
                </a:solidFill>
                <a:latin typeface="Gibson Light"/>
                <a:cs typeface="Gibson Light"/>
              </a:rPr>
              <a:t>Kyle Pomerleau, Resident Fellow</a:t>
            </a:r>
          </a:p>
          <a:p>
            <a:r>
              <a:rPr lang="en-US" sz="3200" dirty="0">
                <a:solidFill>
                  <a:srgbClr val="F2F2F2"/>
                </a:solidFill>
                <a:latin typeface="Gibson Light"/>
                <a:cs typeface="Gibson Light"/>
              </a:rPr>
              <a:t>November 18, 2020</a:t>
            </a:r>
          </a:p>
          <a:p>
            <a:endParaRPr lang="en-US" sz="3200" dirty="0">
              <a:solidFill>
                <a:srgbClr val="F2F2F2"/>
              </a:solidFill>
              <a:latin typeface="Gibson Light"/>
              <a:cs typeface="Gibson Light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86692" y="2989385"/>
            <a:ext cx="3624385" cy="0"/>
          </a:xfrm>
          <a:prstGeom prst="line">
            <a:avLst/>
          </a:prstGeom>
          <a:ln w="57150" cmpd="sng">
            <a:solidFill>
              <a:srgbClr val="161818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EI-Logo-WHite-SM-200px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193" y="4832471"/>
            <a:ext cx="25400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90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445063" y="376807"/>
            <a:ext cx="11879108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2F3135"/>
                </a:solidFill>
                <a:latin typeface="Gibson Light" panose="02000000000000000000" pitchFamily="50" charset="0"/>
                <a:cs typeface="Gibson SemiBold"/>
              </a:rPr>
              <a:t>Scheduled Tax Changes Over the Next Few Years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773404" y="1466336"/>
            <a:ext cx="11011877" cy="1786739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en-US" sz="3600" dirty="0">
                <a:solidFill>
                  <a:srgbClr val="161818"/>
                </a:solidFill>
                <a:latin typeface="Gibson" charset="0"/>
                <a:ea typeface="Gibson" charset="0"/>
                <a:cs typeface="Gibson" charset="0"/>
              </a:rPr>
            </a:br>
            <a:endParaRPr lang="en-US" sz="3600" dirty="0">
              <a:solidFill>
                <a:srgbClr val="161818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pic>
        <p:nvPicPr>
          <p:cNvPr id="5" name="Picture 4" descr="AEI-Logo-Collegial-Blue-2000p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608" y="5219849"/>
            <a:ext cx="2358673" cy="148242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DE52A36-1AA9-4532-A79F-9821751C8DD4}"/>
              </a:ext>
            </a:extLst>
          </p:cNvPr>
          <p:cNvSpPr txBox="1"/>
          <p:nvPr/>
        </p:nvSpPr>
        <p:spPr>
          <a:xfrm>
            <a:off x="279490" y="1086067"/>
            <a:ext cx="10770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8E919A"/>
              </a:buClr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Other expiring tax provisions at the end of 2020 (extenders):</a:t>
            </a:r>
          </a:p>
          <a:p>
            <a:pPr lvl="1">
              <a:buClr>
                <a:srgbClr val="8E919A"/>
              </a:buClr>
            </a:pPr>
            <a:endParaRPr lang="en-US" sz="20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A1916F-0E57-4CB9-9EA3-79E69218F7C8}"/>
              </a:ext>
            </a:extLst>
          </p:cNvPr>
          <p:cNvSpPr txBox="1"/>
          <p:nvPr/>
        </p:nvSpPr>
        <p:spPr>
          <a:xfrm>
            <a:off x="472893" y="2019355"/>
            <a:ext cx="10770896" cy="1631216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Tax exclusion for canceled mortgage debt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Mortgage insurance premium deduction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Above-the-line deduction for qualified tuition and related expenses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Health coverage tax credit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7.5% floor for medical expense deduction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77D9B9-7F81-4423-8EE6-366A0DFE8A3F}"/>
              </a:ext>
            </a:extLst>
          </p:cNvPr>
          <p:cNvSpPr txBox="1"/>
          <p:nvPr/>
        </p:nvSpPr>
        <p:spPr>
          <a:xfrm>
            <a:off x="472893" y="4096464"/>
            <a:ext cx="10770896" cy="224676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Accelerated depreciation for certain entertainment expenses, motorsport entertainment complexes, racehorses, business property on an Indian reservation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Empowerment Zone tax incentives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New Market Tax Credit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Indian Employment Tax Credit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Work Opportunity Tax Credit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Look-through treatment of payments between related CFCs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ACA303-2180-4330-8EBA-879CABE63815}"/>
              </a:ext>
            </a:extLst>
          </p:cNvPr>
          <p:cNvSpPr txBox="1"/>
          <p:nvPr/>
        </p:nvSpPr>
        <p:spPr>
          <a:xfrm>
            <a:off x="279490" y="3665832"/>
            <a:ext cx="10770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8E919A"/>
              </a:buClr>
            </a:pPr>
            <a:r>
              <a:rPr lang="en-US" sz="20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Business Provisions: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DCDA1E-2523-4DC7-9E4E-872C5AA67D58}"/>
              </a:ext>
            </a:extLst>
          </p:cNvPr>
          <p:cNvSpPr txBox="1"/>
          <p:nvPr/>
        </p:nvSpPr>
        <p:spPr>
          <a:xfrm>
            <a:off x="279490" y="1624420"/>
            <a:ext cx="10770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8E919A"/>
              </a:buClr>
            </a:pPr>
            <a:r>
              <a:rPr lang="en-US" sz="20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Individual Provisions:</a:t>
            </a:r>
          </a:p>
        </p:txBody>
      </p:sp>
    </p:spTree>
    <p:extLst>
      <p:ext uri="{BB962C8B-B14F-4D97-AF65-F5344CB8AC3E}">
        <p14:creationId xmlns:p14="http://schemas.microsoft.com/office/powerpoint/2010/main" val="1673713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445063" y="376807"/>
            <a:ext cx="11879108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2F3135"/>
                </a:solidFill>
                <a:latin typeface="Gibson Light" panose="02000000000000000000" pitchFamily="50" charset="0"/>
                <a:cs typeface="Gibson SemiBold"/>
              </a:rPr>
              <a:t>What sort of tax legislation could we see?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773404" y="1466336"/>
            <a:ext cx="11011877" cy="1786739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en-US" sz="3600" dirty="0">
                <a:solidFill>
                  <a:srgbClr val="161818"/>
                </a:solidFill>
                <a:latin typeface="Gibson" charset="0"/>
                <a:ea typeface="Gibson" charset="0"/>
                <a:cs typeface="Gibson" charset="0"/>
              </a:rPr>
            </a:br>
            <a:endParaRPr lang="en-US" sz="3600" dirty="0">
              <a:solidFill>
                <a:srgbClr val="161818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68843" y="1330330"/>
            <a:ext cx="10770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8E919A"/>
              </a:buClr>
            </a:pPr>
            <a:r>
              <a:rPr lang="en-US" sz="24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Three vehicles for tax legislation over the next couple of years (not exclusive)</a:t>
            </a:r>
          </a:p>
          <a:p>
            <a:pPr lvl="1">
              <a:buClr>
                <a:srgbClr val="8E919A"/>
              </a:buClr>
            </a:pPr>
            <a:endParaRPr lang="en-US" sz="24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" y="2085021"/>
            <a:ext cx="10770896" cy="138499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914400" lvl="1" indent="-4572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COVID-19 Relief Package</a:t>
            </a:r>
          </a:p>
          <a:p>
            <a:pPr marL="914400" lvl="1" indent="-4572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“Extenders” Package</a:t>
            </a:r>
          </a:p>
          <a:p>
            <a:pPr marL="914400" lvl="1" indent="-4572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Bipartisan agreement</a:t>
            </a:r>
          </a:p>
        </p:txBody>
      </p:sp>
      <p:pic>
        <p:nvPicPr>
          <p:cNvPr id="6" name="Picture 5" descr="AEI-Logo-Collegial-Blue-2000p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608" y="5219849"/>
            <a:ext cx="2358673" cy="148242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F45A3AE-DAA8-41D8-80E9-3988CFA354A2}"/>
              </a:ext>
            </a:extLst>
          </p:cNvPr>
          <p:cNvSpPr txBox="1"/>
          <p:nvPr/>
        </p:nvSpPr>
        <p:spPr>
          <a:xfrm>
            <a:off x="368843" y="3686958"/>
            <a:ext cx="10770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lvl="1">
              <a:buClr>
                <a:srgbClr val="8E919A"/>
              </a:buClr>
            </a:pPr>
            <a:endParaRPr lang="en-US" sz="24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681922-3EE7-4FF1-BB49-2CD51B7EA0AA}"/>
              </a:ext>
            </a:extLst>
          </p:cNvPr>
          <p:cNvSpPr txBox="1"/>
          <p:nvPr/>
        </p:nvSpPr>
        <p:spPr>
          <a:xfrm>
            <a:off x="235552" y="3802579"/>
            <a:ext cx="10770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8E919A"/>
              </a:buClr>
            </a:pPr>
            <a:r>
              <a:rPr lang="en-US" sz="24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Each of these require bipartisan agreement and could include both Republican tax priorities and Democratic priorities.</a:t>
            </a:r>
          </a:p>
          <a:p>
            <a:pPr lvl="1">
              <a:buClr>
                <a:srgbClr val="8E919A"/>
              </a:buClr>
            </a:pPr>
            <a:endParaRPr lang="en-US" sz="24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1E02E39-20AF-46EF-A350-D1422B4DAB3B}"/>
              </a:ext>
            </a:extLst>
          </p:cNvPr>
          <p:cNvSpPr txBox="1"/>
          <p:nvPr/>
        </p:nvSpPr>
        <p:spPr>
          <a:xfrm>
            <a:off x="647700" y="4883938"/>
            <a:ext cx="10770896" cy="954107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914400" lvl="1" indent="-4572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Child tax credit and refundable tax credits</a:t>
            </a:r>
          </a:p>
          <a:p>
            <a:pPr marL="914400" lvl="1" indent="-4572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Business deductions</a:t>
            </a:r>
          </a:p>
        </p:txBody>
      </p:sp>
    </p:spTree>
    <p:extLst>
      <p:ext uri="{BB962C8B-B14F-4D97-AF65-F5344CB8AC3E}">
        <p14:creationId xmlns:p14="http://schemas.microsoft.com/office/powerpoint/2010/main" val="12857799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445063" y="376807"/>
            <a:ext cx="11879108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2F3135"/>
                </a:solidFill>
                <a:latin typeface="Gibson Light" panose="02000000000000000000" pitchFamily="50" charset="0"/>
                <a:cs typeface="Gibson SemiBold"/>
              </a:rPr>
              <a:t>Concluding Thoughts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773404" y="1466336"/>
            <a:ext cx="11011877" cy="1786739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en-US" sz="3600" dirty="0">
                <a:solidFill>
                  <a:srgbClr val="161818"/>
                </a:solidFill>
                <a:latin typeface="Gibson" charset="0"/>
                <a:ea typeface="Gibson" charset="0"/>
                <a:cs typeface="Gibson" charset="0"/>
              </a:rPr>
            </a:br>
            <a:endParaRPr lang="en-US" sz="3600" dirty="0">
              <a:solidFill>
                <a:srgbClr val="161818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pic>
        <p:nvPicPr>
          <p:cNvPr id="5" name="Picture 4" descr="AEI-Logo-Collegial-Blue-2000p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608" y="5219849"/>
            <a:ext cx="2358673" cy="148242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2D16609-A1AD-4A17-ADE2-102007EBF4FE}"/>
              </a:ext>
            </a:extLst>
          </p:cNvPr>
          <p:cNvSpPr txBox="1"/>
          <p:nvPr/>
        </p:nvSpPr>
        <p:spPr>
          <a:xfrm>
            <a:off x="255214" y="1341864"/>
            <a:ext cx="1077089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Even if Democrats get the Senate, it doesn’t mean Biden gets his whole agenda.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Ultimately, we may see more tax cuts than tax increases.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Lawmakers are unlikely to take up the individual income tax increases scheduled for 2026.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Taxpayers may be winners, but the federal government may be a loser with larger deficits.</a:t>
            </a:r>
          </a:p>
          <a:p>
            <a:pPr lvl="1">
              <a:buClr>
                <a:srgbClr val="8E919A"/>
              </a:buClr>
            </a:pPr>
            <a:endParaRPr lang="en-US" sz="24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881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977869" y="2162251"/>
            <a:ext cx="5988068" cy="32501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3600" b="1" dirty="0">
                <a:solidFill>
                  <a:srgbClr val="2F3135"/>
                </a:solidFill>
                <a:latin typeface="Gibson Light" panose="02000000000000000000" pitchFamily="50" charset="0"/>
                <a:cs typeface="Gibson SemiBold"/>
              </a:rPr>
              <a:t>Questions?</a:t>
            </a:r>
          </a:p>
          <a:p>
            <a:pPr algn="ctr">
              <a:lnSpc>
                <a:spcPct val="90000"/>
              </a:lnSpc>
            </a:pPr>
            <a:endParaRPr lang="en-US" sz="3600" b="1" dirty="0">
              <a:solidFill>
                <a:srgbClr val="2F3135"/>
              </a:solidFill>
              <a:latin typeface="Gibson Light" panose="02000000000000000000" pitchFamily="50" charset="0"/>
              <a:cs typeface="Gibson SemiBold"/>
            </a:endParaRPr>
          </a:p>
          <a:p>
            <a:pPr algn="ctr">
              <a:lnSpc>
                <a:spcPct val="90000"/>
              </a:lnSpc>
            </a:pPr>
            <a:endParaRPr lang="en-US" sz="3600" b="1" dirty="0">
              <a:solidFill>
                <a:srgbClr val="2F3135"/>
              </a:solidFill>
              <a:latin typeface="Gibson Light" panose="02000000000000000000" pitchFamily="50" charset="0"/>
              <a:cs typeface="Gibson SemiBold"/>
            </a:endParaRPr>
          </a:p>
          <a:p>
            <a:pPr algn="ctr">
              <a:lnSpc>
                <a:spcPct val="90000"/>
              </a:lnSpc>
            </a:pPr>
            <a:endParaRPr lang="en-US" sz="3600" b="1" dirty="0">
              <a:solidFill>
                <a:srgbClr val="2F3135"/>
              </a:solidFill>
              <a:latin typeface="Gibson Light" panose="02000000000000000000" pitchFamily="50" charset="0"/>
              <a:cs typeface="Gibson SemiBold"/>
            </a:endParaRPr>
          </a:p>
          <a:p>
            <a:pPr algn="ctr">
              <a:lnSpc>
                <a:spcPct val="90000"/>
              </a:lnSpc>
            </a:pPr>
            <a:r>
              <a:rPr lang="en-US" sz="2800" dirty="0">
                <a:solidFill>
                  <a:srgbClr val="2F3135"/>
                </a:solidFill>
                <a:latin typeface="Gibson Light" panose="02000000000000000000" pitchFamily="50" charset="0"/>
                <a:cs typeface="Gibson SemiBold"/>
              </a:rPr>
              <a:t>Kyle Pomerleau</a:t>
            </a:r>
          </a:p>
          <a:p>
            <a:pPr algn="ctr">
              <a:lnSpc>
                <a:spcPct val="90000"/>
              </a:lnSpc>
            </a:pPr>
            <a:r>
              <a:rPr lang="en-US" sz="2800" dirty="0">
                <a:solidFill>
                  <a:srgbClr val="2F3135"/>
                </a:solidFill>
                <a:latin typeface="Gibson Light" panose="02000000000000000000" pitchFamily="50" charset="0"/>
                <a:cs typeface="Gibson SemiBold"/>
                <a:hlinkClick r:id="rId2"/>
              </a:rPr>
              <a:t>Kyle.Pomerleau@aei.org</a:t>
            </a:r>
            <a:endParaRPr lang="en-US" sz="2800" dirty="0">
              <a:solidFill>
                <a:srgbClr val="2F3135"/>
              </a:solidFill>
              <a:latin typeface="Gibson Light" panose="02000000000000000000" pitchFamily="50" charset="0"/>
              <a:cs typeface="Gibson SemiBold"/>
            </a:endParaRPr>
          </a:p>
          <a:p>
            <a:pPr algn="ctr">
              <a:lnSpc>
                <a:spcPct val="90000"/>
              </a:lnSpc>
            </a:pPr>
            <a:r>
              <a:rPr lang="en-US" sz="2800" dirty="0">
                <a:solidFill>
                  <a:srgbClr val="2F3135"/>
                </a:solidFill>
                <a:latin typeface="Gibson Light" panose="02000000000000000000" pitchFamily="50" charset="0"/>
                <a:cs typeface="Gibson SemiBold"/>
              </a:rPr>
              <a:t>@kpomerleau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773404" y="1466336"/>
            <a:ext cx="11011877" cy="1786739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en-US" sz="3600" dirty="0">
                <a:solidFill>
                  <a:srgbClr val="161818"/>
                </a:solidFill>
                <a:latin typeface="Gibson" charset="0"/>
                <a:ea typeface="Gibson" charset="0"/>
                <a:cs typeface="Gibson" charset="0"/>
              </a:rPr>
            </a:br>
            <a:endParaRPr lang="en-US" sz="3600" dirty="0">
              <a:solidFill>
                <a:srgbClr val="161818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pic>
        <p:nvPicPr>
          <p:cNvPr id="4" name="Picture 3" descr="AEI-Logo-Collegial-Blue-2000px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608" y="5219849"/>
            <a:ext cx="2358673" cy="1482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5525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E5E6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726587"/>
            <a:ext cx="11353800" cy="1325563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5400" dirty="0">
                <a:solidFill>
                  <a:srgbClr val="F2F2F2"/>
                </a:solidFill>
                <a:latin typeface="Gibson Light" charset="0"/>
                <a:ea typeface="Gibson Light" charset="0"/>
                <a:cs typeface="Gibson Light" charset="0"/>
              </a:rPr>
              <a:t>Tax Policy During Biden’s First Term</a:t>
            </a:r>
            <a:endParaRPr lang="en-US" sz="5400" dirty="0">
              <a:solidFill>
                <a:srgbClr val="F2F2F2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838200" y="2607164"/>
            <a:ext cx="10515600" cy="3904954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dirty="0">
                <a:solidFill>
                  <a:srgbClr val="F2F2F2"/>
                </a:solidFill>
                <a:latin typeface="Gibson" charset="0"/>
                <a:ea typeface="Gibson" charset="0"/>
                <a:cs typeface="Gibson" charset="0"/>
              </a:rPr>
              <a:t>Biden ran on a major tax increase that relies on a Democratic Senate majority.</a:t>
            </a:r>
          </a:p>
          <a:p>
            <a:pPr marL="57150" indent="0">
              <a:buNone/>
            </a:pPr>
            <a:endParaRPr lang="en-US" dirty="0">
              <a:solidFill>
                <a:srgbClr val="F2F2F2"/>
              </a:solidFill>
              <a:latin typeface="Gibson" charset="0"/>
              <a:ea typeface="Gibson" charset="0"/>
              <a:cs typeface="Gibson" charset="0"/>
            </a:endParaRPr>
          </a:p>
          <a:p>
            <a:pPr marL="57150" indent="0">
              <a:buNone/>
            </a:pPr>
            <a:r>
              <a:rPr lang="en-US" dirty="0">
                <a:solidFill>
                  <a:srgbClr val="F2F2F2"/>
                </a:solidFill>
                <a:latin typeface="Gibson" charset="0"/>
                <a:ea typeface="Gibson" charset="0"/>
                <a:cs typeface="Gibson" charset="0"/>
              </a:rPr>
              <a:t>Biden may not get a Democratic Senate, but there will still be tax legislation over the next few years.</a:t>
            </a:r>
          </a:p>
          <a:p>
            <a:pPr marL="57150" indent="0">
              <a:buNone/>
            </a:pPr>
            <a:endParaRPr lang="en-US" dirty="0">
              <a:solidFill>
                <a:srgbClr val="F2F2F2"/>
              </a:solidFill>
              <a:latin typeface="Gibson" charset="0"/>
              <a:ea typeface="Gibson" charset="0"/>
              <a:cs typeface="Gibson" charset="0"/>
            </a:endParaRPr>
          </a:p>
          <a:p>
            <a:pPr marL="57150" indent="0">
              <a:buNone/>
            </a:pPr>
            <a:r>
              <a:rPr lang="en-US" dirty="0">
                <a:solidFill>
                  <a:srgbClr val="F2F2F2"/>
                </a:solidFill>
                <a:latin typeface="Gibson" charset="0"/>
                <a:ea typeface="Gibson" charset="0"/>
                <a:cs typeface="Gibson" charset="0"/>
              </a:rPr>
              <a:t>Tax legislation will focus on expiring provisions and be </a:t>
            </a:r>
          </a:p>
          <a:p>
            <a:pPr marL="57150" indent="0">
              <a:buNone/>
            </a:pPr>
            <a:r>
              <a:rPr lang="en-US" dirty="0">
                <a:solidFill>
                  <a:srgbClr val="F2F2F2"/>
                </a:solidFill>
                <a:latin typeface="Gibson" charset="0"/>
                <a:ea typeface="Gibson" charset="0"/>
                <a:cs typeface="Gibson" charset="0"/>
              </a:rPr>
              <a:t>bipartisan.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947615" y="2149234"/>
            <a:ext cx="6535616" cy="0"/>
          </a:xfrm>
          <a:prstGeom prst="line">
            <a:avLst/>
          </a:prstGeom>
          <a:ln w="57150" cmpd="sng">
            <a:solidFill>
              <a:srgbClr val="008C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EI-Logo-WHite-SM-200px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6193" y="4832471"/>
            <a:ext cx="25400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930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445063" y="376807"/>
            <a:ext cx="11879108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2F3135"/>
                </a:solidFill>
                <a:latin typeface="Gibson Light" panose="02000000000000000000" pitchFamily="50" charset="0"/>
                <a:cs typeface="Gibson SemiBold"/>
              </a:rPr>
              <a:t>President-Elect Biden’s Tax Plan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0656" y="967738"/>
            <a:ext cx="107708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8E919A"/>
              </a:buClr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His proposals would raise about $2.8 trillion over the next decade, primarily from businesses</a:t>
            </a:r>
          </a:p>
          <a:p>
            <a:pPr lvl="1">
              <a:buClr>
                <a:srgbClr val="8E919A"/>
              </a:buClr>
            </a:pPr>
            <a:endParaRPr lang="en-US" sz="20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lvl="1">
              <a:buClr>
                <a:srgbClr val="8E919A"/>
              </a:buClr>
            </a:pPr>
            <a:endParaRPr lang="en-US" sz="20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lvl="1">
              <a:buClr>
                <a:srgbClr val="8E919A"/>
              </a:buClr>
            </a:pPr>
            <a:endParaRPr lang="en-US" sz="20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lvl="1">
              <a:buClr>
                <a:srgbClr val="8E919A"/>
              </a:buClr>
            </a:pPr>
            <a:endParaRPr lang="en-US" sz="20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</p:txBody>
      </p:sp>
      <p:pic>
        <p:nvPicPr>
          <p:cNvPr id="6" name="Picture 5" descr="AEI-Logo-Collegial-Blue-2000p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608" y="5219849"/>
            <a:ext cx="2358673" cy="1482426"/>
          </a:xfrm>
          <a:prstGeom prst="rect">
            <a:avLst/>
          </a:prstGeom>
        </p:spPr>
      </p:pic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A88BAD2E-8B94-4D34-8A11-7FA9D4076FB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0214549"/>
              </p:ext>
            </p:extLst>
          </p:nvPr>
        </p:nvGraphicFramePr>
        <p:xfrm>
          <a:off x="878619" y="1846703"/>
          <a:ext cx="8026842" cy="44317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40996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445063" y="376807"/>
            <a:ext cx="11879108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2F3135"/>
                </a:solidFill>
                <a:latin typeface="Gibson Light" panose="02000000000000000000" pitchFamily="50" charset="0"/>
                <a:cs typeface="Gibson SemiBold"/>
              </a:rPr>
              <a:t>President-Elect Biden’s Tax Plan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0656" y="967738"/>
            <a:ext cx="1077089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8E919A"/>
              </a:buClr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His proposals would make the tax code significantly more progressive.</a:t>
            </a:r>
          </a:p>
          <a:p>
            <a:pPr lvl="1">
              <a:buClr>
                <a:srgbClr val="8E919A"/>
              </a:buClr>
            </a:pPr>
            <a:endParaRPr lang="en-US" sz="20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lvl="1">
              <a:buClr>
                <a:srgbClr val="8E919A"/>
              </a:buClr>
            </a:pPr>
            <a:endParaRPr lang="en-US" sz="20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lvl="1">
              <a:buClr>
                <a:srgbClr val="8E919A"/>
              </a:buClr>
            </a:pPr>
            <a:endParaRPr lang="en-US" sz="20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lvl="1">
              <a:buClr>
                <a:srgbClr val="8E919A"/>
              </a:buClr>
            </a:pPr>
            <a:endParaRPr lang="en-US" sz="20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</p:txBody>
      </p:sp>
      <p:pic>
        <p:nvPicPr>
          <p:cNvPr id="6" name="Picture 5" descr="AEI-Logo-Collegial-Blue-2000p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608" y="5219849"/>
            <a:ext cx="2358673" cy="1482426"/>
          </a:xfrm>
          <a:prstGeom prst="rect">
            <a:avLst/>
          </a:prstGeom>
        </p:spPr>
      </p:pic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098CC4E-9430-4CF2-B97B-12F21CFA3E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6477629"/>
              </p:ext>
            </p:extLst>
          </p:nvPr>
        </p:nvGraphicFramePr>
        <p:xfrm>
          <a:off x="777735" y="1940118"/>
          <a:ext cx="8219166" cy="43930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48245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445063" y="376807"/>
            <a:ext cx="11879108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2F3135"/>
                </a:solidFill>
                <a:latin typeface="Gibson Light" panose="02000000000000000000" pitchFamily="50" charset="0"/>
                <a:cs typeface="Gibson SemiBold"/>
              </a:rPr>
              <a:t>President-Elect Biden’s Tax Plan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773404" y="1466336"/>
            <a:ext cx="11011877" cy="1786739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en-US" sz="3600" dirty="0">
                <a:solidFill>
                  <a:srgbClr val="161818"/>
                </a:solidFill>
                <a:latin typeface="Gibson" charset="0"/>
                <a:ea typeface="Gibson" charset="0"/>
                <a:cs typeface="Gibson" charset="0"/>
              </a:rPr>
            </a:br>
            <a:endParaRPr lang="en-US" sz="3600" dirty="0">
              <a:solidFill>
                <a:srgbClr val="161818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5281" y="1211796"/>
            <a:ext cx="10770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8E919A"/>
              </a:buClr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Biden’s tax policies rely on a Democratic Senate Majority. Most of his tax proposals could have been passed through what is called “</a:t>
            </a:r>
            <a:r>
              <a:rPr lang="en-US" sz="20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reconciliation</a:t>
            </a: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.”</a:t>
            </a:r>
          </a:p>
          <a:p>
            <a:pPr lvl="1">
              <a:buClr>
                <a:srgbClr val="8E919A"/>
              </a:buClr>
            </a:pPr>
            <a:endParaRPr lang="en-US" sz="20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5063" y="2173765"/>
            <a:ext cx="10770896" cy="2554545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Special legislative process introduced as part of the Budget Act of 1974.</a:t>
            </a:r>
            <a:b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</a:br>
            <a:endParaRPr lang="en-US" sz="2000" b="1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Several benefits, including the ability to pass legislation in the Senate with a simple majority.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Also faces several limitations: “</a:t>
            </a:r>
            <a:r>
              <a:rPr lang="en-US" sz="20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Byrd Rule.”</a:t>
            </a: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 Also </a:t>
            </a:r>
            <a:r>
              <a:rPr lang="en-US" sz="20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cannot change</a:t>
            </a: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 Social Security taxes and spending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Lawmakers used reconciliation for both the 2017 tax act and the Bush tax cuts.</a:t>
            </a:r>
          </a:p>
        </p:txBody>
      </p:sp>
      <p:pic>
        <p:nvPicPr>
          <p:cNvPr id="6" name="Picture 5" descr="AEI-Logo-Collegial-Blue-2000p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608" y="5219849"/>
            <a:ext cx="2358673" cy="148242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3B4989B-3D07-401D-B4AD-762BC1FC1D6E}"/>
              </a:ext>
            </a:extLst>
          </p:cNvPr>
          <p:cNvSpPr txBox="1"/>
          <p:nvPr/>
        </p:nvSpPr>
        <p:spPr>
          <a:xfrm>
            <a:off x="222532" y="5420350"/>
            <a:ext cx="933416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>
              <a:buClr>
                <a:srgbClr val="8E919A"/>
              </a:buClr>
            </a:pPr>
            <a:r>
              <a:rPr lang="en-US" sz="18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Reconciliation would allow Biden to pass most of his tax proposals, but not all of them</a:t>
            </a:r>
          </a:p>
        </p:txBody>
      </p:sp>
    </p:spTree>
    <p:extLst>
      <p:ext uri="{BB962C8B-B14F-4D97-AF65-F5344CB8AC3E}">
        <p14:creationId xmlns:p14="http://schemas.microsoft.com/office/powerpoint/2010/main" val="3277493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445063" y="376807"/>
            <a:ext cx="11879108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2F3135"/>
                </a:solidFill>
                <a:latin typeface="Gibson Light" panose="02000000000000000000" pitchFamily="50" charset="0"/>
                <a:cs typeface="Gibson SemiBold"/>
              </a:rPr>
              <a:t>Will there be a Democratic majority in the Senate?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773404" y="1466336"/>
            <a:ext cx="11011877" cy="1786739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en-US" sz="3600" dirty="0">
                <a:solidFill>
                  <a:srgbClr val="161818"/>
                </a:solidFill>
                <a:latin typeface="Gibson" charset="0"/>
                <a:ea typeface="Gibson" charset="0"/>
                <a:cs typeface="Gibson" charset="0"/>
              </a:rPr>
            </a:br>
            <a:endParaRPr lang="en-US" sz="3600" dirty="0">
              <a:solidFill>
                <a:srgbClr val="161818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6576" y="2992517"/>
            <a:ext cx="10770896" cy="224676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Democrats gained one seat in the Senate, but currently have 48 seats (including Sanders (VT) and King (ME) and Republicans have 50.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Georgia run-off elections will decide the final balance, but Democrats will end up with 50 seats at most.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Possible outcome: </a:t>
            </a: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President Joe Biden, Democratic House Majority, (small) Republican Senate Majority.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</p:txBody>
      </p:sp>
      <p:pic>
        <p:nvPicPr>
          <p:cNvPr id="6" name="Picture 5" descr="AEI-Logo-Collegial-Blue-2000p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608" y="5219849"/>
            <a:ext cx="2358673" cy="148242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023A2916-0515-4FCE-8D35-FB74106984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995" y="1148326"/>
            <a:ext cx="9987032" cy="1591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727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445063" y="376807"/>
            <a:ext cx="11879108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2F3135"/>
                </a:solidFill>
                <a:latin typeface="Gibson Light" panose="02000000000000000000" pitchFamily="50" charset="0"/>
                <a:cs typeface="Gibson SemiBold"/>
              </a:rPr>
              <a:t>What Does a Republican Senate Mean for Tax Policy?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773404" y="1466336"/>
            <a:ext cx="11011877" cy="1786739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en-US" sz="3600" dirty="0">
                <a:solidFill>
                  <a:srgbClr val="161818"/>
                </a:solidFill>
                <a:latin typeface="Gibson" charset="0"/>
                <a:ea typeface="Gibson" charset="0"/>
                <a:cs typeface="Gibson" charset="0"/>
              </a:rPr>
            </a:br>
            <a:endParaRPr lang="en-US" sz="3600" dirty="0">
              <a:solidFill>
                <a:srgbClr val="161818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5063" y="3622406"/>
            <a:ext cx="10605323" cy="2308324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914400" lvl="1" indent="-4572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The 2017 tax act.</a:t>
            </a:r>
          </a:p>
          <a:p>
            <a:pPr marL="914400" lvl="1" indent="-4572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CARES Act tax cuts.</a:t>
            </a:r>
          </a:p>
          <a:p>
            <a:pPr marL="914400" lvl="1" indent="-4572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Other expiring provisions.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marL="1257300" lvl="2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</p:txBody>
      </p:sp>
      <p:pic>
        <p:nvPicPr>
          <p:cNvPr id="6" name="Picture 5" descr="AEI-Logo-Collegial-Blue-2000p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608" y="5219849"/>
            <a:ext cx="2358673" cy="148242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60FC197-9631-4C4B-82B5-FEA8FAFEB9DA}"/>
              </a:ext>
            </a:extLst>
          </p:cNvPr>
          <p:cNvSpPr txBox="1"/>
          <p:nvPr/>
        </p:nvSpPr>
        <p:spPr>
          <a:xfrm>
            <a:off x="362978" y="1544097"/>
            <a:ext cx="1077089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Biden is unlikely to get his tax priorities through a Republican Senate. 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However, this doesn’t mean nothing happens over the next two years.</a:t>
            </a:r>
          </a:p>
          <a:p>
            <a:pPr lvl="1">
              <a:buClr>
                <a:srgbClr val="8E919A"/>
              </a:buClr>
            </a:pPr>
            <a:endParaRPr lang="en-US" sz="24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lvl="1">
              <a:buClr>
                <a:srgbClr val="8E919A"/>
              </a:buClr>
            </a:pPr>
            <a:endParaRPr lang="en-US" sz="24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lvl="1">
              <a:buClr>
                <a:srgbClr val="8E919A"/>
              </a:buClr>
            </a:pPr>
            <a:r>
              <a:rPr lang="en-US" sz="28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Look to changes scheduled in current law:</a:t>
            </a:r>
          </a:p>
        </p:txBody>
      </p:sp>
    </p:spTree>
    <p:extLst>
      <p:ext uri="{BB962C8B-B14F-4D97-AF65-F5344CB8AC3E}">
        <p14:creationId xmlns:p14="http://schemas.microsoft.com/office/powerpoint/2010/main" val="2234908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445063" y="376807"/>
            <a:ext cx="11879108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2F3135"/>
                </a:solidFill>
                <a:latin typeface="Gibson Light" panose="02000000000000000000" pitchFamily="50" charset="0"/>
                <a:cs typeface="Gibson SemiBold"/>
              </a:rPr>
              <a:t>Scheduled Tax Changes Over the Next Few Years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773404" y="1466336"/>
            <a:ext cx="11011877" cy="1786739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en-US" sz="3600" dirty="0">
                <a:solidFill>
                  <a:srgbClr val="161818"/>
                </a:solidFill>
                <a:latin typeface="Gibson" charset="0"/>
                <a:ea typeface="Gibson" charset="0"/>
                <a:cs typeface="Gibson" charset="0"/>
              </a:rPr>
            </a:br>
            <a:endParaRPr lang="en-US" sz="3600" dirty="0">
              <a:solidFill>
                <a:srgbClr val="161818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pic>
        <p:nvPicPr>
          <p:cNvPr id="5" name="Picture 4" descr="AEI-Logo-Collegial-Blue-2000p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608" y="5219849"/>
            <a:ext cx="2358673" cy="148242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DE52A36-1AA9-4532-A79F-9821751C8DD4}"/>
              </a:ext>
            </a:extLst>
          </p:cNvPr>
          <p:cNvSpPr txBox="1"/>
          <p:nvPr/>
        </p:nvSpPr>
        <p:spPr>
          <a:xfrm>
            <a:off x="279490" y="1086067"/>
            <a:ext cx="10770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8E919A"/>
              </a:buClr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The 2017 Tax Act included several scheduled tax increases over the decade.</a:t>
            </a:r>
          </a:p>
          <a:p>
            <a:pPr lvl="1">
              <a:buClr>
                <a:srgbClr val="8E919A"/>
              </a:buClr>
            </a:pPr>
            <a:endParaRPr lang="en-US" sz="20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A1916F-0E57-4CB9-9EA3-79E69218F7C8}"/>
              </a:ext>
            </a:extLst>
          </p:cNvPr>
          <p:cNvSpPr txBox="1"/>
          <p:nvPr/>
        </p:nvSpPr>
        <p:spPr>
          <a:xfrm>
            <a:off x="445063" y="1672572"/>
            <a:ext cx="10770896" cy="4462760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lvl="1">
              <a:buClr>
                <a:srgbClr val="8E919A"/>
              </a:buClr>
            </a:pPr>
            <a:r>
              <a:rPr lang="en-US" sz="20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2022:</a:t>
            </a:r>
            <a:r>
              <a:rPr lang="en-US" sz="16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 	-The limitation on net interest expense changes from 30% of EBITDA to 30% of EBIT</a:t>
            </a:r>
          </a:p>
          <a:p>
            <a:pPr lvl="1">
              <a:buClr>
                <a:srgbClr val="8E919A"/>
              </a:buClr>
            </a:pPr>
            <a:r>
              <a:rPr lang="en-US" sz="16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		</a:t>
            </a:r>
            <a:r>
              <a:rPr lang="en-US" sz="16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-Research and development expenses will no longer by expensed and need to 				amortized over five years.</a:t>
            </a:r>
            <a:br>
              <a:rPr lang="en-US" sz="16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</a:br>
            <a:endParaRPr lang="en-US" sz="1600" b="1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lvl="1">
              <a:buClr>
                <a:srgbClr val="8E919A"/>
              </a:buClr>
            </a:pPr>
            <a:r>
              <a:rPr lang="en-US" sz="20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2023:</a:t>
            </a:r>
            <a:r>
              <a:rPr lang="en-US" sz="16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	</a:t>
            </a:r>
            <a:r>
              <a:rPr lang="en-US" sz="16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-100% bonus depreciation starts to phase out; declines to 80%.</a:t>
            </a:r>
            <a:br>
              <a:rPr lang="en-US" sz="16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</a:br>
            <a:endParaRPr lang="en-US" sz="1600" b="1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lvl="1">
              <a:buClr>
                <a:srgbClr val="8E919A"/>
              </a:buClr>
            </a:pPr>
            <a:r>
              <a:rPr lang="en-US" sz="20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2024:</a:t>
            </a:r>
            <a:r>
              <a:rPr lang="en-US" sz="16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	</a:t>
            </a:r>
            <a:r>
              <a:rPr lang="en-US" sz="16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-Bonus depreciation declines to 60%.</a:t>
            </a:r>
            <a:br>
              <a:rPr lang="en-US" sz="16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</a:br>
            <a:endParaRPr lang="en-US" sz="1600" b="1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lvl="1">
              <a:buClr>
                <a:srgbClr val="8E919A"/>
              </a:buClr>
            </a:pPr>
            <a:r>
              <a:rPr lang="en-US" sz="20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2025:</a:t>
            </a:r>
            <a:r>
              <a:rPr lang="en-US" sz="16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	</a:t>
            </a:r>
            <a:r>
              <a:rPr lang="en-US" sz="16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-Bonus depreciation declines to 40%.</a:t>
            </a:r>
            <a:br>
              <a:rPr lang="en-US" sz="16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</a:br>
            <a:endParaRPr lang="en-US" sz="1600" b="1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lvl="1">
              <a:buClr>
                <a:srgbClr val="8E919A"/>
              </a:buClr>
            </a:pPr>
            <a:r>
              <a:rPr lang="en-US" sz="20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2026:</a:t>
            </a:r>
            <a:r>
              <a:rPr lang="en-US" sz="16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	</a:t>
            </a:r>
            <a:r>
              <a:rPr lang="en-US" sz="16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-Bonus depreciation declines to 20%.</a:t>
            </a:r>
          </a:p>
          <a:p>
            <a:pPr lvl="1">
              <a:buClr>
                <a:srgbClr val="8E919A"/>
              </a:buClr>
            </a:pPr>
            <a:r>
              <a:rPr lang="en-US" sz="16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		-Most individual income tax provisions in revert to pre-2017 levels.</a:t>
            </a:r>
          </a:p>
          <a:p>
            <a:pPr lvl="1">
              <a:buClr>
                <a:srgbClr val="8E919A"/>
              </a:buClr>
            </a:pPr>
            <a:r>
              <a:rPr lang="en-US" sz="16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		-Estate tax reverts to pre-TCJA policy.	</a:t>
            </a:r>
          </a:p>
          <a:p>
            <a:pPr lvl="1">
              <a:buClr>
                <a:srgbClr val="8E919A"/>
              </a:buClr>
            </a:pPr>
            <a:r>
              <a:rPr lang="en-US" sz="16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		-Tax rate on GILTI, FDII, and BEAT rise.</a:t>
            </a:r>
          </a:p>
          <a:p>
            <a:pPr lvl="1">
              <a:buClr>
                <a:srgbClr val="8E919A"/>
              </a:buClr>
            </a:pPr>
            <a:endParaRPr lang="en-US" sz="16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lvl="1">
              <a:buClr>
                <a:srgbClr val="8E919A"/>
              </a:buClr>
            </a:pPr>
            <a:r>
              <a:rPr lang="en-US" sz="20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2027:</a:t>
            </a:r>
            <a:r>
              <a:rPr lang="en-US" sz="16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	</a:t>
            </a:r>
            <a:r>
              <a:rPr lang="en-US" sz="16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-Bonus depreciation expires</a:t>
            </a:r>
            <a:endParaRPr lang="en-US" sz="1600" b="1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5752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445063" y="376807"/>
            <a:ext cx="11879108" cy="5909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3600" b="1" dirty="0">
                <a:solidFill>
                  <a:srgbClr val="2F3135"/>
                </a:solidFill>
                <a:latin typeface="Gibson Light" panose="02000000000000000000" pitchFamily="50" charset="0"/>
                <a:cs typeface="Gibson SemiBold"/>
              </a:rPr>
              <a:t>Scheduled Tax Changes Over the Next Few Years</a:t>
            </a:r>
          </a:p>
        </p:txBody>
      </p: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773404" y="1466336"/>
            <a:ext cx="11011877" cy="1786739"/>
          </a:xfrm>
        </p:spPr>
        <p:txBody>
          <a:bodyPr>
            <a:noAutofit/>
          </a:bodyPr>
          <a:lstStyle/>
          <a:p>
            <a:pPr marL="0" indent="0">
              <a:buNone/>
            </a:pPr>
            <a:br>
              <a:rPr lang="en-US" sz="3600" dirty="0">
                <a:solidFill>
                  <a:srgbClr val="161818"/>
                </a:solidFill>
                <a:latin typeface="Gibson" charset="0"/>
                <a:ea typeface="Gibson" charset="0"/>
                <a:cs typeface="Gibson" charset="0"/>
              </a:rPr>
            </a:br>
            <a:endParaRPr lang="en-US" sz="3600" dirty="0">
              <a:solidFill>
                <a:srgbClr val="161818"/>
              </a:solidFill>
              <a:latin typeface="Gibson" charset="0"/>
              <a:ea typeface="Gibson" charset="0"/>
              <a:cs typeface="Gibson" charset="0"/>
            </a:endParaRPr>
          </a:p>
        </p:txBody>
      </p:sp>
      <p:pic>
        <p:nvPicPr>
          <p:cNvPr id="5" name="Picture 4" descr="AEI-Logo-Collegial-Blue-2000px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6608" y="5219849"/>
            <a:ext cx="2358673" cy="1482426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DE52A36-1AA9-4532-A79F-9821751C8DD4}"/>
              </a:ext>
            </a:extLst>
          </p:cNvPr>
          <p:cNvSpPr txBox="1"/>
          <p:nvPr/>
        </p:nvSpPr>
        <p:spPr>
          <a:xfrm>
            <a:off x="279490" y="1086067"/>
            <a:ext cx="1077089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8E919A"/>
              </a:buClr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The 2020 CARES Act included several temporary tax changes that expire at the end of this year:</a:t>
            </a:r>
          </a:p>
          <a:p>
            <a:pPr lvl="1">
              <a:buClr>
                <a:srgbClr val="8E919A"/>
              </a:buClr>
            </a:pPr>
            <a:endParaRPr lang="en-US" sz="20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  <a:p>
            <a:pPr lvl="1">
              <a:buClr>
                <a:srgbClr val="8E919A"/>
              </a:buClr>
            </a:pPr>
            <a:r>
              <a:rPr lang="en-US" sz="20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Individual Provisions:</a:t>
            </a:r>
          </a:p>
          <a:p>
            <a:pPr lvl="1">
              <a:buClr>
                <a:srgbClr val="8E919A"/>
              </a:buClr>
            </a:pPr>
            <a:endParaRPr lang="en-US" sz="2000" dirty="0">
              <a:solidFill>
                <a:srgbClr val="161818"/>
              </a:solidFill>
              <a:latin typeface="Gibson Light" charset="0"/>
              <a:ea typeface="Gibson Light" charset="0"/>
              <a:cs typeface="Gibson Light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0A1916F-0E57-4CB9-9EA3-79E69218F7C8}"/>
              </a:ext>
            </a:extLst>
          </p:cNvPr>
          <p:cNvSpPr txBox="1"/>
          <p:nvPr/>
        </p:nvSpPr>
        <p:spPr>
          <a:xfrm>
            <a:off x="445063" y="2269509"/>
            <a:ext cx="10770896" cy="132343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Allow above-the-line deduction for charitable contributions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Exclusion of employer-paid student loan payments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Modified limitation on charitable contribution deduction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Suspension of the excess loss limitation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66A811-052C-4C2A-9FE2-FBEC701BD0C0}"/>
              </a:ext>
            </a:extLst>
          </p:cNvPr>
          <p:cNvSpPr txBox="1"/>
          <p:nvPr/>
        </p:nvSpPr>
        <p:spPr>
          <a:xfrm>
            <a:off x="279490" y="3696534"/>
            <a:ext cx="10770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8E919A"/>
              </a:buClr>
            </a:pPr>
            <a:r>
              <a:rPr lang="en-US" sz="2000" b="1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Business Provisions: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0290C02-E0F1-4EF1-9918-0C40F31516D6}"/>
              </a:ext>
            </a:extLst>
          </p:cNvPr>
          <p:cNvSpPr txBox="1"/>
          <p:nvPr/>
        </p:nvSpPr>
        <p:spPr>
          <a:xfrm>
            <a:off x="445063" y="4236462"/>
            <a:ext cx="10770896" cy="1323439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Suspended the limitation of Net Operating Loss Deductions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Lifted the limit on net interest expense deduction from 30% of EBITDA to 50% of EBITDA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Suspension of certain aviation taxes</a:t>
            </a:r>
          </a:p>
          <a:p>
            <a:pPr marL="800100" lvl="1" indent="-342900">
              <a:buClr>
                <a:srgbClr val="8E919A"/>
              </a:buCl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161818"/>
                </a:solidFill>
                <a:latin typeface="Gibson Light" charset="0"/>
                <a:ea typeface="Gibson Light" charset="0"/>
                <a:cs typeface="Gibson Light" charset="0"/>
              </a:rPr>
              <a:t>Employee retention credit</a:t>
            </a:r>
          </a:p>
        </p:txBody>
      </p:sp>
    </p:spTree>
    <p:extLst>
      <p:ext uri="{BB962C8B-B14F-4D97-AF65-F5344CB8AC3E}">
        <p14:creationId xmlns:p14="http://schemas.microsoft.com/office/powerpoint/2010/main" val="104053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EI BRANDING">
      <a:dk1>
        <a:srgbClr val="161818"/>
      </a:dk1>
      <a:lt1>
        <a:sysClr val="window" lastClr="FFFFFF"/>
      </a:lt1>
      <a:dk2>
        <a:srgbClr val="014E7F"/>
      </a:dk2>
      <a:lt2>
        <a:srgbClr val="FFFFFF"/>
      </a:lt2>
      <a:accent1>
        <a:srgbClr val="008CCC"/>
      </a:accent1>
      <a:accent2>
        <a:srgbClr val="8E919A"/>
      </a:accent2>
      <a:accent3>
        <a:srgbClr val="A7DFF8"/>
      </a:accent3>
      <a:accent4>
        <a:srgbClr val="014E7F"/>
      </a:accent4>
      <a:accent5>
        <a:srgbClr val="5E5E69"/>
      </a:accent5>
      <a:accent6>
        <a:srgbClr val="67C5F0"/>
      </a:accent6>
      <a:hlink>
        <a:srgbClr val="0563C1"/>
      </a:hlink>
      <a:folHlink>
        <a:srgbClr val="954F7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lternateThumbnailUrl xmlns="15342CFE-732E-4564-8E3E-CA44680B7448">
      <Url>http://portal.aei.org/Communications_Departments/Thumbs/Powerpoint.jpg</Url>
      <Description xsi:nil="true"/>
    </AlternateThumbnailUrl>
    <Details xmlns="15342cfe-732e-4564-8e3e-ca44680b7448" xsi:nil="true"/>
    <_dlc_DocId xmlns="d32cc336-f42b-4ad9-933f-c5980875558a">7ZUTMKCAJKQA-1666677126-117</_dlc_DocId>
    <_dlc_DocIdUrl xmlns="d32cc336-f42b-4ad9-933f-c5980875558a">
      <Url>http://hqsharepoint01/Communications_Departments/_layouts/15/DocIdRedir.aspx?ID=7ZUTMKCAJKQA-1666677126-117</Url>
      <Description>7ZUTMKCAJKQA-1666677126-117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23FE8A1E21F847BC9780A9DB0893F6" ma:contentTypeVersion="2" ma:contentTypeDescription="Create a new document." ma:contentTypeScope="" ma:versionID="a08b5c75f267d8160060bb294093b39b">
  <xsd:schema xmlns:xsd="http://www.w3.org/2001/XMLSchema" xmlns:xs="http://www.w3.org/2001/XMLSchema" xmlns:p="http://schemas.microsoft.com/office/2006/metadata/properties" xmlns:ns2="15342CFE-732E-4564-8E3E-CA44680B7448" xmlns:ns3="15342cfe-732e-4564-8e3e-ca44680b7448" xmlns:ns4="d32cc336-f42b-4ad9-933f-c5980875558a" targetNamespace="http://schemas.microsoft.com/office/2006/metadata/properties" ma:root="true" ma:fieldsID="f2c64842337e3aede7cb02df41aaff74" ns2:_="" ns3:_="" ns4:_="">
    <xsd:import namespace="15342CFE-732E-4564-8E3E-CA44680B7448"/>
    <xsd:import namespace="15342cfe-732e-4564-8e3e-ca44680b7448"/>
    <xsd:import namespace="d32cc336-f42b-4ad9-933f-c5980875558a"/>
    <xsd:element name="properties">
      <xsd:complexType>
        <xsd:sequence>
          <xsd:element name="documentManagement">
            <xsd:complexType>
              <xsd:all>
                <xsd:element ref="ns2:AlternateThumbnailUrl" minOccurs="0"/>
                <xsd:element ref="ns3:Details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342CFE-732E-4564-8E3E-CA44680B7448" elementFormDefault="qualified">
    <xsd:import namespace="http://schemas.microsoft.com/office/2006/documentManagement/types"/>
    <xsd:import namespace="http://schemas.microsoft.com/office/infopath/2007/PartnerControls"/>
    <xsd:element name="AlternateThumbnailUrl" ma:index="8" nillable="true" ma:displayName="Preview Image URL" ma:description="Link to the image that will be shown as the preview for this asset" ma:format="Image" ma:internalName="AlternateThumbnail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5342cfe-732e-4564-8e3e-ca44680b7448" elementFormDefault="qualified">
    <xsd:import namespace="http://schemas.microsoft.com/office/2006/documentManagement/types"/>
    <xsd:import namespace="http://schemas.microsoft.com/office/infopath/2007/PartnerControls"/>
    <xsd:element name="Details" ma:index="9" nillable="true" ma:displayName="Details" ma:internalName="Detail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2cc336-f42b-4ad9-933f-c5980875558a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A1742C9E-6A1D-4276-A2B6-BD3D56741F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191A21-F50B-484E-882B-F629BCC8AF35}">
  <ds:schemaRefs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d32cc336-f42b-4ad9-933f-c5980875558a"/>
    <ds:schemaRef ds:uri="15342cfe-732e-4564-8e3e-ca44680b7448"/>
    <ds:schemaRef ds:uri="15342CFE-732E-4564-8E3E-CA44680B7448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6ACFCF1-C7C1-403B-A8CF-0644C6B7A94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5342CFE-732E-4564-8E3E-CA44680B7448"/>
    <ds:schemaRef ds:uri="15342cfe-732e-4564-8e3e-ca44680b7448"/>
    <ds:schemaRef ds:uri="d32cc336-f42b-4ad9-933f-c598087555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9EC0740-2D3C-4ACD-86AF-0E1C4494FE26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31567</TotalTime>
  <Words>674</Words>
  <Application>Microsoft Office PowerPoint</Application>
  <PresentationFormat>Widescreen</PresentationFormat>
  <Paragraphs>119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Gibson</vt:lpstr>
      <vt:lpstr>Gibson Light</vt:lpstr>
      <vt:lpstr>Office Theme</vt:lpstr>
      <vt:lpstr>Tax Policy During Biden’s First Term</vt:lpstr>
      <vt:lpstr>Tax Policy During Biden’s First Term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Arthur Brooks</dc:creator>
  <cp:lastModifiedBy>Brianne Fallis</cp:lastModifiedBy>
  <cp:revision>765</cp:revision>
  <cp:lastPrinted>2016-04-14T17:58:07Z</cp:lastPrinted>
  <dcterms:created xsi:type="dcterms:W3CDTF">2015-03-30T20:08:50Z</dcterms:created>
  <dcterms:modified xsi:type="dcterms:W3CDTF">2020-11-18T20:08:48Z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0x010100E423FE8A1E21F847BC9780A9DB0893F6</vt:lpwstr>
  </property>
  <property fmtid="{D5CDD505-2E9C-101B-9397-08002B2CF9AE}" pid="3" name="_dlc_DocIdItemGuid">
    <vt:lpwstr>bb6586c5-2196-4cf0-9afd-990c436a73e5</vt:lpwstr>
  </property>
</Properties>
</file>