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4" r:id="rId7"/>
    <p:sldId id="265" r:id="rId8"/>
    <p:sldId id="259" r:id="rId9"/>
    <p:sldId id="266" r:id="rId10"/>
    <p:sldId id="267" r:id="rId11"/>
    <p:sldId id="268" r:id="rId12"/>
    <p:sldId id="260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 snapToGrid="0" snapToObjects="1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A605A-1CDF-274B-B937-ACB982D0E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D8A93-27BF-974C-903B-3D74A4766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C81C7-DFFB-4B46-AC7B-8CC2FF7C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709D9-9D61-054D-918A-4899608D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9DD16-790D-1F4E-85EA-2072927A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5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1A64C-2D2A-D849-A8BF-42533C3E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1A562-EB6F-8B43-9E77-1FC2EB9C8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562EF-E099-5C4E-8CFF-951EC5E0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6AB28-2249-A24D-9537-CA2E1D6CF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DDED8-A136-2641-BCBE-D2B0AC49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4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EC83F2-8181-B744-ACAF-DE95F26EC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414AF-6F9C-A546-9374-DF6E2F5A7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695C5-AF7E-394A-9012-328C9620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8744C-4973-B946-A43E-0E81845A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E11F7-CFC0-0346-B5D2-CBE689695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9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60F4B-049E-B647-BA08-4A05ECA8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6A507-DCA8-8A46-AF99-181B8D216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B8356-9AFA-CE4A-AAE5-2A48F5BF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A92EA-DFDA-D740-9D35-9EF83FE1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6E23C-67FF-4E4C-A510-88746EA8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0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11030-88CD-A04F-BDAE-2C33DB36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329F0-13FB-8445-9DFD-05D503673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B9941-1BD2-7B4B-B3F4-57BD5EAB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E5133-2EAC-7E47-8C7B-5EE1AE49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5C93D-9FAA-2E47-A6E9-6B03C9DF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1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6F7C-2CEF-8244-948F-E34868D1A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0CFAC-5A2A-4546-A15C-F750A727C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59982C-E042-8E48-B54B-A13248FCA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4A58F-4B0B-DA42-9924-552C0662D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B8B2E-28F4-8B49-993D-2089E11F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9692B-B5BA-D842-BB1F-B01659DE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5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B9FA-023A-5942-B4A8-EB9D5189C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B6FD3-AAD7-0B45-BC0F-8E828F08D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BAA67-B8B5-BE41-B15B-4CE7C64D6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C87AA-536E-3546-86E2-EB3677EF7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FDD3FE-B586-EC4B-B7E7-6DC431C35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52D0A1-7E19-2741-8833-66D91734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82C03D-43CA-0948-B28C-0D448B48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288D0-B3B9-1C4A-AFB7-9FAF86D6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8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D95D-5D3D-6744-9681-E329C16C0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32766E-C102-DB47-A850-EFD7AA33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D9099-3CDA-6D40-BC6C-F0B5B45F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9E01BC-B0EA-E048-B885-F9A2CA728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19F18-38F4-8144-BAB8-6E1DC5A84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651499-9BCF-2441-9458-C314062B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87893-4E66-BB48-9B68-81785E35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8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3CD44-FC8C-A543-8828-BC6861094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F5E98-9893-8445-A5E8-453393842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4ED38-A378-6C47-B926-410F633AD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8019C-26FD-0D49-A367-BC1925F89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6720A-BB40-7F44-BC1A-AF6A2367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D68AF-6D55-AD4C-9235-51949E23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2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F6CB-5967-844B-B69B-4A14250C5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A08B2-6FE5-C643-B934-CF019E909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0FD1B-2CE0-2F49-98E1-511231285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78A62-653F-C148-9250-B1F396B3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1D84C-A747-7442-AC56-9D82BD7B2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ADEEC-DA9F-7142-B68F-E57729AE9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2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1C624B-7321-0646-88DF-D8A1296C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F228E-C433-0441-9C30-15673E665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E4AD-AFE5-B246-8208-CA174B390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9C03B-1E77-654A-8F46-928E43653B6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437F-8A82-9C4E-82A8-87EC4DD1D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1037A-BAFA-F343-8E1F-87D4F07BB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5214-1A5A-6544-8C0C-AD528E40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4DF5-2B85-CB4E-815C-81B02875B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Capital Taxation and the Biden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F5E04-F47E-EF4C-B2A6-C8496AB3F7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Greenberg</a:t>
            </a:r>
          </a:p>
          <a:p>
            <a:r>
              <a:rPr lang="en-US" dirty="0"/>
              <a:t>November 18, 2020</a:t>
            </a:r>
          </a:p>
          <a:p>
            <a:r>
              <a:rPr lang="en-US" dirty="0"/>
              <a:t>Salt Lake Estate Planning Council | 2020 Virtual Fall Institute</a:t>
            </a:r>
          </a:p>
        </p:txBody>
      </p:sp>
    </p:spTree>
    <p:extLst>
      <p:ext uri="{BB962C8B-B14F-4D97-AF65-F5344CB8AC3E}">
        <p14:creationId xmlns:p14="http://schemas.microsoft.com/office/powerpoint/2010/main" val="4032563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5. Estate tax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Estate tax rate is 40%.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Estate tax rate of 45% (as in 2009).</a:t>
            </a:r>
          </a:p>
        </p:txBody>
      </p:sp>
    </p:spTree>
    <p:extLst>
      <p:ext uri="{BB962C8B-B14F-4D97-AF65-F5344CB8AC3E}">
        <p14:creationId xmlns:p14="http://schemas.microsoft.com/office/powerpoint/2010/main" val="1729744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6. § 2704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On October 20, 2017, the Trump administration withdrew proposed regulations that were aimed at preventing the undervaluation of certain transferred interests in businesses.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Unclear. Some reports have speculated that the Biden administration would be interested in reviving these proposed regulations.</a:t>
            </a:r>
          </a:p>
        </p:txBody>
      </p:sp>
    </p:spTree>
    <p:extLst>
      <p:ext uri="{BB962C8B-B14F-4D97-AF65-F5344CB8AC3E}">
        <p14:creationId xmlns:p14="http://schemas.microsoft.com/office/powerpoint/2010/main" val="4175191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C. Closely-Held Businesses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7.  § 199A deduction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8.  Corporate tax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9.  Business deductions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7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7. § 199A deduction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20% deduction for qualified business income; restricted for households with taxable income over $164,900 (single) and $329,800 (joint).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Deduction for qualified business income eliminated for households making over $400,000.</a:t>
            </a:r>
          </a:p>
        </p:txBody>
      </p:sp>
    </p:spTree>
    <p:extLst>
      <p:ext uri="{BB962C8B-B14F-4D97-AF65-F5344CB8AC3E}">
        <p14:creationId xmlns:p14="http://schemas.microsoft.com/office/powerpoint/2010/main" val="3768485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8. Corporate tax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Corporate tax rate is 21%.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Corporate tax rate of 28%.</a:t>
            </a:r>
          </a:p>
        </p:txBody>
      </p:sp>
    </p:spTree>
    <p:extLst>
      <p:ext uri="{BB962C8B-B14F-4D97-AF65-F5344CB8AC3E}">
        <p14:creationId xmlns:p14="http://schemas.microsoft.com/office/powerpoint/2010/main" val="3521549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9. Business deductions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100% expensing for many capital investments, which is set to phase out after the end of 2022. Restrictions on business interest deductibility set to tighten after the end of 2021.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Unclear. Biden has called for restrictions on the deductibility of certain capital expenses for fossil fuel companies, real estate companies, and pharmaceutical companies.</a:t>
            </a:r>
          </a:p>
        </p:txBody>
      </p:sp>
    </p:spTree>
    <p:extLst>
      <p:ext uri="{BB962C8B-B14F-4D97-AF65-F5344CB8AC3E}">
        <p14:creationId xmlns:p14="http://schemas.microsoft.com/office/powerpoint/2010/main" val="157982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0980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Uncertain Political Terrain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Scenario #1: Democratic control of House and Senate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Scenario #2: Republican control of one house of Congress</a:t>
            </a:r>
          </a:p>
        </p:txBody>
      </p:sp>
    </p:spTree>
    <p:extLst>
      <p:ext uri="{BB962C8B-B14F-4D97-AF65-F5344CB8AC3E}">
        <p14:creationId xmlns:p14="http://schemas.microsoft.com/office/powerpoint/2010/main" val="15583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Capital gains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Estate tax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Closely-held businesses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7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A. Capital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 Step-up in basis at death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 Long-term capital gains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 Mark-to-market taxation of gains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7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Step-up in basis at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Generally, the basis of property acquired from a decedent is fair market value at the time of death.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Taxation of unrealized capital gains at death. Additional details are unclear.</a:t>
            </a:r>
          </a:p>
        </p:txBody>
      </p:sp>
    </p:spTree>
    <p:extLst>
      <p:ext uri="{BB962C8B-B14F-4D97-AF65-F5344CB8AC3E}">
        <p14:creationId xmlns:p14="http://schemas.microsoft.com/office/powerpoint/2010/main" val="1922446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Long-term capital gains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Top rate of 20% on long-term capital gains, plus 3.8% net investment income tax.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Long-term capital gains taxed as ordinary income for taxpayers with over $1 million in AGI.</a:t>
            </a:r>
          </a:p>
        </p:txBody>
      </p:sp>
    </p:spTree>
    <p:extLst>
      <p:ext uri="{BB962C8B-B14F-4D97-AF65-F5344CB8AC3E}">
        <p14:creationId xmlns:p14="http://schemas.microsoft.com/office/powerpoint/2010/main" val="387345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3. Mark-to-market taxation of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Generally, gains are not taxed until realization.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Status quo.</a:t>
            </a:r>
          </a:p>
        </p:txBody>
      </p:sp>
    </p:spTree>
    <p:extLst>
      <p:ext uri="{BB962C8B-B14F-4D97-AF65-F5344CB8AC3E}">
        <p14:creationId xmlns:p14="http://schemas.microsoft.com/office/powerpoint/2010/main" val="102592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B. Estate 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  Estate tax exclusion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 Estate tax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6.  § 2704 regulations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328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7197-CFA0-CE44-9EB5-69084AEE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4. Estate tax exclusion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DE314-4EF3-3F47-ACE2-2C31BDBB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 law</a:t>
            </a:r>
            <a:r>
              <a:rPr lang="en-US" dirty="0"/>
              <a:t>: Estate tax exclusion is $11.58 million per person ($23.16 million per couple). Beginning in 2026, the estate tax exclusion is scheduled to be reduced by half.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Biden wants</a:t>
            </a:r>
            <a:r>
              <a:rPr lang="en-US" dirty="0"/>
              <a:t>: Estate tax exclusion of $3.5 million / $7 million (as in 2009).</a:t>
            </a:r>
          </a:p>
        </p:txBody>
      </p:sp>
    </p:spTree>
    <p:extLst>
      <p:ext uri="{BB962C8B-B14F-4D97-AF65-F5344CB8AC3E}">
        <p14:creationId xmlns:p14="http://schemas.microsoft.com/office/powerpoint/2010/main" val="10979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519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Office Theme</vt:lpstr>
      <vt:lpstr>Capital Taxation and the Biden Administration</vt:lpstr>
      <vt:lpstr>An Uncertain Political Terrain</vt:lpstr>
      <vt:lpstr>Outline</vt:lpstr>
      <vt:lpstr>A. Capital Gains</vt:lpstr>
      <vt:lpstr>1. Step-up in basis at death</vt:lpstr>
      <vt:lpstr>2. Long-term capital gains rate</vt:lpstr>
      <vt:lpstr>3. Mark-to-market taxation of gains</vt:lpstr>
      <vt:lpstr>B. Estate Tax</vt:lpstr>
      <vt:lpstr>4. Estate tax exclusion</vt:lpstr>
      <vt:lpstr>5. Estate tax rate</vt:lpstr>
      <vt:lpstr>6. § 2704 regulations</vt:lpstr>
      <vt:lpstr>C. Closely-Held Businesses</vt:lpstr>
      <vt:lpstr>7. § 199A deduction</vt:lpstr>
      <vt:lpstr>8. Corporate tax rate</vt:lpstr>
      <vt:lpstr>9. Business deductions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Taxation and the Biden Administration</dc:title>
  <dc:creator>Microsoft Office User</dc:creator>
  <cp:lastModifiedBy>Brianne Fallis</cp:lastModifiedBy>
  <cp:revision>32</cp:revision>
  <dcterms:created xsi:type="dcterms:W3CDTF">2020-11-16T01:43:59Z</dcterms:created>
  <dcterms:modified xsi:type="dcterms:W3CDTF">2020-11-18T17:57:44Z</dcterms:modified>
</cp:coreProperties>
</file>