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9"/>
  </p:notesMasterIdLst>
  <p:sldIdLst>
    <p:sldId id="256" r:id="rId5"/>
    <p:sldId id="343" r:id="rId6"/>
    <p:sldId id="340" r:id="rId7"/>
    <p:sldId id="327" r:id="rId8"/>
    <p:sldId id="275" r:id="rId9"/>
    <p:sldId id="352" r:id="rId10"/>
    <p:sldId id="316" r:id="rId11"/>
    <p:sldId id="315" r:id="rId12"/>
    <p:sldId id="318" r:id="rId13"/>
    <p:sldId id="317" r:id="rId14"/>
    <p:sldId id="314" r:id="rId15"/>
    <p:sldId id="320" r:id="rId16"/>
    <p:sldId id="322" r:id="rId17"/>
    <p:sldId id="354" r:id="rId18"/>
    <p:sldId id="353" r:id="rId19"/>
    <p:sldId id="355" r:id="rId20"/>
    <p:sldId id="319" r:id="rId21"/>
    <p:sldId id="349" r:id="rId22"/>
    <p:sldId id="356" r:id="rId23"/>
    <p:sldId id="357" r:id="rId24"/>
    <p:sldId id="358" r:id="rId25"/>
    <p:sldId id="359" r:id="rId26"/>
    <p:sldId id="313" r:id="rId27"/>
    <p:sldId id="312" r:id="rId28"/>
    <p:sldId id="287" r:id="rId29"/>
    <p:sldId id="292" r:id="rId30"/>
    <p:sldId id="284" r:id="rId31"/>
    <p:sldId id="289" r:id="rId32"/>
    <p:sldId id="283" r:id="rId33"/>
    <p:sldId id="282" r:id="rId34"/>
    <p:sldId id="281" r:id="rId35"/>
    <p:sldId id="280" r:id="rId36"/>
    <p:sldId id="279" r:id="rId37"/>
    <p:sldId id="278" r:id="rId38"/>
    <p:sldId id="293" r:id="rId39"/>
    <p:sldId id="294" r:id="rId40"/>
    <p:sldId id="266" r:id="rId41"/>
    <p:sldId id="257" r:id="rId42"/>
    <p:sldId id="297" r:id="rId43"/>
    <p:sldId id="296" r:id="rId44"/>
    <p:sldId id="295" r:id="rId45"/>
    <p:sldId id="267" r:id="rId46"/>
    <p:sldId id="298" r:id="rId47"/>
    <p:sldId id="36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381CF4-072B-469E-AF16-3E88E432C2D2}">
          <p14:sldIdLst>
            <p14:sldId id="256"/>
            <p14:sldId id="343"/>
            <p14:sldId id="340"/>
            <p14:sldId id="327"/>
            <p14:sldId id="275"/>
            <p14:sldId id="352"/>
            <p14:sldId id="316"/>
            <p14:sldId id="315"/>
            <p14:sldId id="318"/>
            <p14:sldId id="317"/>
            <p14:sldId id="314"/>
            <p14:sldId id="320"/>
            <p14:sldId id="322"/>
            <p14:sldId id="354"/>
            <p14:sldId id="353"/>
            <p14:sldId id="355"/>
            <p14:sldId id="319"/>
            <p14:sldId id="349"/>
            <p14:sldId id="356"/>
            <p14:sldId id="357"/>
            <p14:sldId id="358"/>
            <p14:sldId id="359"/>
            <p14:sldId id="313"/>
            <p14:sldId id="312"/>
            <p14:sldId id="287"/>
            <p14:sldId id="292"/>
            <p14:sldId id="284"/>
            <p14:sldId id="289"/>
            <p14:sldId id="283"/>
            <p14:sldId id="282"/>
            <p14:sldId id="281"/>
            <p14:sldId id="280"/>
            <p14:sldId id="279"/>
            <p14:sldId id="278"/>
            <p14:sldId id="293"/>
            <p14:sldId id="294"/>
            <p14:sldId id="266"/>
            <p14:sldId id="257"/>
            <p14:sldId id="297"/>
            <p14:sldId id="296"/>
            <p14:sldId id="295"/>
            <p14:sldId id="267"/>
            <p14:sldId id="298"/>
            <p14:sldId id="3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DCDE4-45FB-42BD-9A57-9E38138F962F}" v="8" dt="2020-11-04T16:36:14.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38A69-EEF7-4B99-AA69-EF7567EC85DB}"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56F87-66DD-415C-B64F-1B13DAC77878}" type="slidenum">
              <a:rPr lang="en-US" smtClean="0"/>
              <a:t>‹#›</a:t>
            </a:fld>
            <a:endParaRPr lang="en-US"/>
          </a:p>
        </p:txBody>
      </p:sp>
    </p:spTree>
    <p:extLst>
      <p:ext uri="{BB962C8B-B14F-4D97-AF65-F5344CB8AC3E}">
        <p14:creationId xmlns:p14="http://schemas.microsoft.com/office/powerpoint/2010/main" val="95611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 I will explain this one.  Capacity is situational, what are we asking the person to decide?  I can drive the car, I can’t fly the Zeppelin – though I might be able to fly the Zeppelin with enough coaching. Capacity is not fixed, if is impacted by sleep, illness, medication, it can come and go, the determination of capacity at a given time, is really only assured for that time.   </a:t>
            </a:r>
          </a:p>
        </p:txBody>
      </p:sp>
      <p:sp>
        <p:nvSpPr>
          <p:cNvPr id="4" name="Slide Number Placeholder 3"/>
          <p:cNvSpPr>
            <a:spLocks noGrp="1"/>
          </p:cNvSpPr>
          <p:nvPr>
            <p:ph type="sldNum" sz="quarter" idx="10"/>
          </p:nvPr>
        </p:nvSpPr>
        <p:spPr/>
        <p:txBody>
          <a:bodyPr/>
          <a:lstStyle/>
          <a:p>
            <a:fld id="{543E5E22-42F6-44F4-8D3A-875007975B20}" type="slidenum">
              <a:rPr lang="en-US" smtClean="0"/>
              <a:t>4</a:t>
            </a:fld>
            <a:endParaRPr lang="en-US"/>
          </a:p>
        </p:txBody>
      </p:sp>
    </p:spTree>
    <p:extLst>
      <p:ext uri="{BB962C8B-B14F-4D97-AF65-F5344CB8AC3E}">
        <p14:creationId xmlns:p14="http://schemas.microsoft.com/office/powerpoint/2010/main" val="428835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11/17/2020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AB2DD-234B-431E-899D-4C6FD347EAE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ACDA-8834-4849-86BE-660DB829C4A0}" type="slidenum">
              <a:rPr lang="en-US" smtClean="0"/>
              <a:t>‹#›</a:t>
            </a:fld>
            <a:endParaRPr lang="en-US"/>
          </a:p>
        </p:txBody>
      </p:sp>
    </p:spTree>
    <p:extLst>
      <p:ext uri="{BB962C8B-B14F-4D97-AF65-F5344CB8AC3E}">
        <p14:creationId xmlns:p14="http://schemas.microsoft.com/office/powerpoint/2010/main" val="395653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11/17/2020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11/17/2020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11/17/2020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11/17/2020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11/17/2020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11/17/2020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11/17/2020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11/17/2020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avid.Godfrey@Americanba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mericanbar.org/groups/law_aging/resources/guardianship_law_practice/practical_too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9.tmp"/><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2.tmp"/><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3.tmp"/><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4.tmp"/><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5.tmp"/><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6.tmp"/><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7.tmp"/><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lderjusticecal.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9.tmp"/><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6770" y="1253475"/>
            <a:ext cx="10058400" cy="2842664"/>
          </a:xfrm>
        </p:spPr>
        <p:txBody>
          <a:bodyPr/>
          <a:lstStyle/>
          <a:p>
            <a:r>
              <a:rPr lang="en-US" dirty="0"/>
              <a:t>Capacity and Ethics </a:t>
            </a:r>
          </a:p>
        </p:txBody>
      </p:sp>
      <p:sp>
        <p:nvSpPr>
          <p:cNvPr id="5" name="Subtitle 4"/>
          <p:cNvSpPr>
            <a:spLocks noGrp="1"/>
          </p:cNvSpPr>
          <p:nvPr>
            <p:ph type="subTitle" idx="1"/>
          </p:nvPr>
        </p:nvSpPr>
        <p:spPr>
          <a:xfrm>
            <a:off x="856770" y="4562668"/>
            <a:ext cx="10058400" cy="1380932"/>
          </a:xfrm>
        </p:spPr>
        <p:txBody>
          <a:bodyPr>
            <a:normAutofit fontScale="25000" lnSpcReduction="20000"/>
          </a:bodyPr>
          <a:lstStyle/>
          <a:p>
            <a:r>
              <a:rPr lang="en-US" sz="8000" dirty="0">
                <a:latin typeface="Aharoni" panose="02010803020104030203" pitchFamily="2" charset="-79"/>
                <a:cs typeface="Aharoni" panose="02010803020104030203" pitchFamily="2" charset="-79"/>
              </a:rPr>
              <a:t>David Godfrey</a:t>
            </a:r>
          </a:p>
          <a:p>
            <a:r>
              <a:rPr lang="en-US" sz="8000" dirty="0">
                <a:latin typeface="Aharoni" panose="02010803020104030203" pitchFamily="2" charset="-79"/>
                <a:cs typeface="Aharoni" panose="02010803020104030203" pitchFamily="2" charset="-79"/>
              </a:rPr>
              <a:t>Senior Attorney, ABA Commission on Law and Aging </a:t>
            </a:r>
          </a:p>
          <a:p>
            <a:r>
              <a:rPr lang="en-US" sz="8000" dirty="0">
                <a:latin typeface="Aharoni" panose="02010803020104030203" pitchFamily="2" charset="-79"/>
                <a:cs typeface="Aharoni" panose="02010803020104030203" pitchFamily="2" charset="-79"/>
              </a:rPr>
              <a:t>Washington, DC   </a:t>
            </a:r>
            <a:r>
              <a:rPr lang="en-US" sz="8000" dirty="0">
                <a:latin typeface="Aharoni" panose="02010803020104030203" pitchFamily="2" charset="-79"/>
                <a:cs typeface="Aharoni" panose="02010803020104030203" pitchFamily="2" charset="-79"/>
                <a:hlinkClick r:id="rId2"/>
              </a:rPr>
              <a:t>David.Godfrey@Americanbar.org</a:t>
            </a:r>
            <a:r>
              <a:rPr lang="en-US" sz="8000" dirty="0">
                <a:latin typeface="Aharoni" panose="02010803020104030203" pitchFamily="2" charset="-79"/>
                <a:cs typeface="Aharoni" panose="02010803020104030203" pitchFamily="2" charset="-79"/>
              </a:rPr>
              <a:t> </a:t>
            </a:r>
          </a:p>
          <a:p>
            <a:endParaRPr lang="en-US" sz="8000" dirty="0">
              <a:latin typeface="Aharoni" panose="02010803020104030203" pitchFamily="2" charset="-79"/>
              <a:cs typeface="Aharoni" panose="02010803020104030203" pitchFamily="2" charset="-79"/>
            </a:endParaRPr>
          </a:p>
          <a:p>
            <a:endParaRPr lang="en-US" dirty="0"/>
          </a:p>
          <a:p>
            <a:endParaRPr lang="en-US" dirty="0"/>
          </a:p>
          <a:p>
            <a:endParaRPr lang="en-US" dirty="0"/>
          </a:p>
        </p:txBody>
      </p:sp>
      <p:pic>
        <p:nvPicPr>
          <p:cNvPr id="2" name="Picture 1">
            <a:extLst>
              <a:ext uri="{FF2B5EF4-FFF2-40B4-BE49-F238E27FC236}">
                <a16:creationId xmlns:a16="http://schemas.microsoft.com/office/drawing/2014/main" id="{E98EBC88-21FC-4C52-85AB-3AB9A8D6C7F5}"/>
              </a:ext>
            </a:extLst>
          </p:cNvPr>
          <p:cNvPicPr>
            <a:picLocks noChangeAspect="1"/>
          </p:cNvPicPr>
          <p:nvPr/>
        </p:nvPicPr>
        <p:blipFill>
          <a:blip r:embed="rId3"/>
          <a:stretch>
            <a:fillRect/>
          </a:stretch>
        </p:blipFill>
        <p:spPr>
          <a:xfrm>
            <a:off x="7188505" y="173792"/>
            <a:ext cx="4448730" cy="2382795"/>
          </a:xfrm>
          <a:prstGeom prst="rect">
            <a:avLst/>
          </a:prstGeom>
        </p:spPr>
      </p:pic>
    </p:spTree>
    <p:extLst>
      <p:ext uri="{BB962C8B-B14F-4D97-AF65-F5344CB8AC3E}">
        <p14:creationId xmlns:p14="http://schemas.microsoft.com/office/powerpoint/2010/main" val="148601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8D5E-A700-4DF7-B13E-1429C4E2AD69}"/>
              </a:ext>
            </a:extLst>
          </p:cNvPr>
          <p:cNvSpPr>
            <a:spLocks noGrp="1"/>
          </p:cNvSpPr>
          <p:nvPr>
            <p:ph type="title"/>
          </p:nvPr>
        </p:nvSpPr>
        <p:spPr/>
        <p:txBody>
          <a:bodyPr/>
          <a:lstStyle/>
          <a:p>
            <a:r>
              <a:rPr lang="en-US" dirty="0"/>
              <a:t>Capacity to Convey Real Property</a:t>
            </a:r>
          </a:p>
        </p:txBody>
      </p:sp>
      <p:sp>
        <p:nvSpPr>
          <p:cNvPr id="3" name="Content Placeholder 2">
            <a:extLst>
              <a:ext uri="{FF2B5EF4-FFF2-40B4-BE49-F238E27FC236}">
                <a16:creationId xmlns:a16="http://schemas.microsoft.com/office/drawing/2014/main" id="{B942153E-2E53-43F6-9E90-F36F1E06A518}"/>
              </a:ext>
            </a:extLst>
          </p:cNvPr>
          <p:cNvSpPr>
            <a:spLocks noGrp="1"/>
          </p:cNvSpPr>
          <p:nvPr>
            <p:ph idx="1"/>
          </p:nvPr>
        </p:nvSpPr>
        <p:spPr/>
        <p:txBody>
          <a:bodyPr/>
          <a:lstStyle/>
          <a:p>
            <a:r>
              <a:rPr lang="en-US" b="1" dirty="0">
                <a:latin typeface="Abadi" panose="020B0604020104020204" pitchFamily="34" charset="0"/>
              </a:rPr>
              <a:t>To execute a deed, a grantor typically must be able to understand the nature and effect of the act at the time the conveyance is made. </a:t>
            </a:r>
          </a:p>
          <a:p>
            <a:r>
              <a:rPr lang="en-US" b="1" dirty="0">
                <a:latin typeface="Abadi" panose="020B0604020104020204" pitchFamily="34" charset="0"/>
              </a:rPr>
              <a:t>In other words: </a:t>
            </a:r>
          </a:p>
          <a:p>
            <a:pPr lvl="1"/>
            <a:r>
              <a:rPr lang="en-US" b="1" dirty="0">
                <a:latin typeface="Abadi" panose="020B0604020104020204" pitchFamily="34" charset="0"/>
              </a:rPr>
              <a:t>Transferring rights in the real property to another. </a:t>
            </a:r>
          </a:p>
          <a:p>
            <a:pPr lvl="1"/>
            <a:r>
              <a:rPr lang="en-US" b="1" dirty="0">
                <a:latin typeface="Abadi" panose="020B0604020104020204" pitchFamily="34" charset="0"/>
              </a:rPr>
              <a:t>No longer having the right to use or occupy. </a:t>
            </a:r>
          </a:p>
          <a:p>
            <a:pPr lvl="1"/>
            <a:r>
              <a:rPr lang="en-US" b="1" dirty="0">
                <a:latin typeface="Abadi" panose="020B0604020104020204" pitchFamily="34" charset="0"/>
              </a:rPr>
              <a:t>Not being able to reclaim use or occupancy.  </a:t>
            </a:r>
          </a:p>
        </p:txBody>
      </p:sp>
      <p:sp>
        <p:nvSpPr>
          <p:cNvPr id="4" name="Slide Number Placeholder 3">
            <a:extLst>
              <a:ext uri="{FF2B5EF4-FFF2-40B4-BE49-F238E27FC236}">
                <a16:creationId xmlns:a16="http://schemas.microsoft.com/office/drawing/2014/main" id="{23812428-816A-405F-84CA-7A3C6C3E54CC}"/>
              </a:ext>
            </a:extLst>
          </p:cNvPr>
          <p:cNvSpPr>
            <a:spLocks noGrp="1"/>
          </p:cNvSpPr>
          <p:nvPr>
            <p:ph type="sldNum" sz="quarter" idx="12"/>
          </p:nvPr>
        </p:nvSpPr>
        <p:spPr/>
        <p:txBody>
          <a:bodyPr/>
          <a:lstStyle/>
          <a:p>
            <a:fld id="{7113C456-7281-4EB8-9DFB-1546325892BF}" type="slidenum">
              <a:rPr lang="en-US" smtClean="0"/>
              <a:t>10</a:t>
            </a:fld>
            <a:endParaRPr lang="en-US"/>
          </a:p>
        </p:txBody>
      </p:sp>
      <p:pic>
        <p:nvPicPr>
          <p:cNvPr id="5" name="Picture 4">
            <a:extLst>
              <a:ext uri="{FF2B5EF4-FFF2-40B4-BE49-F238E27FC236}">
                <a16:creationId xmlns:a16="http://schemas.microsoft.com/office/drawing/2014/main" id="{2A44BAFA-5503-4B5A-A3FB-E2284A0246D6}"/>
              </a:ext>
            </a:extLst>
          </p:cNvPr>
          <p:cNvPicPr>
            <a:picLocks noChangeAspect="1"/>
          </p:cNvPicPr>
          <p:nvPr/>
        </p:nvPicPr>
        <p:blipFill>
          <a:blip r:embed="rId2"/>
          <a:stretch>
            <a:fillRect/>
          </a:stretch>
        </p:blipFill>
        <p:spPr>
          <a:xfrm>
            <a:off x="7432646" y="4041792"/>
            <a:ext cx="3950941" cy="2116173"/>
          </a:xfrm>
          <a:prstGeom prst="rect">
            <a:avLst/>
          </a:prstGeom>
        </p:spPr>
      </p:pic>
    </p:spTree>
    <p:extLst>
      <p:ext uri="{BB962C8B-B14F-4D97-AF65-F5344CB8AC3E}">
        <p14:creationId xmlns:p14="http://schemas.microsoft.com/office/powerpoint/2010/main" val="10715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9B96-C38F-4A65-9FE8-649F7F6D0CC4}"/>
              </a:ext>
            </a:extLst>
          </p:cNvPr>
          <p:cNvSpPr>
            <a:spLocks noGrp="1"/>
          </p:cNvSpPr>
          <p:nvPr>
            <p:ph type="title"/>
          </p:nvPr>
        </p:nvSpPr>
        <p:spPr/>
        <p:txBody>
          <a:bodyPr/>
          <a:lstStyle/>
          <a:p>
            <a:r>
              <a:rPr lang="en-US" dirty="0"/>
              <a:t>Capacity, if Not Stated</a:t>
            </a:r>
          </a:p>
        </p:txBody>
      </p:sp>
      <p:sp>
        <p:nvSpPr>
          <p:cNvPr id="3" name="Content Placeholder 2">
            <a:extLst>
              <a:ext uri="{FF2B5EF4-FFF2-40B4-BE49-F238E27FC236}">
                <a16:creationId xmlns:a16="http://schemas.microsoft.com/office/drawing/2014/main" id="{BAB614AA-43D8-47AF-8A10-5B7F71532571}"/>
              </a:ext>
            </a:extLst>
          </p:cNvPr>
          <p:cNvSpPr>
            <a:spLocks noGrp="1"/>
          </p:cNvSpPr>
          <p:nvPr>
            <p:ph idx="1"/>
          </p:nvPr>
        </p:nvSpPr>
        <p:spPr/>
        <p:txBody>
          <a:bodyPr/>
          <a:lstStyle/>
          <a:p>
            <a:r>
              <a:rPr lang="en-US" dirty="0">
                <a:latin typeface="Aharoni" panose="02010803020104030203" pitchFamily="2" charset="-79"/>
                <a:cs typeface="Aharoni" panose="02010803020104030203" pitchFamily="2" charset="-79"/>
              </a:rPr>
              <a:t>Understand essential legal elements</a:t>
            </a:r>
          </a:p>
          <a:p>
            <a:r>
              <a:rPr lang="en-US" dirty="0">
                <a:latin typeface="Aharoni" panose="02010803020104030203" pitchFamily="2" charset="-79"/>
                <a:cs typeface="Aharoni" panose="02010803020104030203" pitchFamily="2" charset="-79"/>
              </a:rPr>
              <a:t>Understand options</a:t>
            </a:r>
          </a:p>
          <a:p>
            <a:r>
              <a:rPr lang="en-US" dirty="0">
                <a:latin typeface="Aharoni" panose="02010803020104030203" pitchFamily="2" charset="-79"/>
                <a:cs typeface="Aharoni" panose="02010803020104030203" pitchFamily="2" charset="-79"/>
              </a:rPr>
              <a:t>Understands consequences of choice </a:t>
            </a:r>
          </a:p>
          <a:p>
            <a:r>
              <a:rPr lang="en-US" dirty="0">
                <a:latin typeface="Aharoni" panose="02010803020104030203" pitchFamily="2" charset="-79"/>
                <a:cs typeface="Aharoni" panose="02010803020104030203" pitchFamily="2" charset="-79"/>
              </a:rPr>
              <a:t>Able to make a choice</a:t>
            </a:r>
          </a:p>
          <a:p>
            <a:endParaRPr lang="en-US" dirty="0"/>
          </a:p>
          <a:p>
            <a:endParaRPr lang="en-US" dirty="0"/>
          </a:p>
        </p:txBody>
      </p:sp>
      <p:sp>
        <p:nvSpPr>
          <p:cNvPr id="4" name="Slide Number Placeholder 3">
            <a:extLst>
              <a:ext uri="{FF2B5EF4-FFF2-40B4-BE49-F238E27FC236}">
                <a16:creationId xmlns:a16="http://schemas.microsoft.com/office/drawing/2014/main" id="{AEA88AA9-8D1D-4153-AE99-E4AD4A2DADC9}"/>
              </a:ext>
            </a:extLst>
          </p:cNvPr>
          <p:cNvSpPr>
            <a:spLocks noGrp="1"/>
          </p:cNvSpPr>
          <p:nvPr>
            <p:ph type="sldNum" sz="quarter" idx="12"/>
          </p:nvPr>
        </p:nvSpPr>
        <p:spPr/>
        <p:txBody>
          <a:bodyPr/>
          <a:lstStyle/>
          <a:p>
            <a:fld id="{7113C456-7281-4EB8-9DFB-1546325892BF}" type="slidenum">
              <a:rPr lang="en-US" smtClean="0"/>
              <a:t>11</a:t>
            </a:fld>
            <a:endParaRPr lang="en-US"/>
          </a:p>
        </p:txBody>
      </p:sp>
      <p:pic>
        <p:nvPicPr>
          <p:cNvPr id="5" name="Picture 4">
            <a:extLst>
              <a:ext uri="{FF2B5EF4-FFF2-40B4-BE49-F238E27FC236}">
                <a16:creationId xmlns:a16="http://schemas.microsoft.com/office/drawing/2014/main" id="{9B9B900E-B9C9-467E-A71C-D4A2951E0A4F}"/>
              </a:ext>
            </a:extLst>
          </p:cNvPr>
          <p:cNvPicPr>
            <a:picLocks noChangeAspect="1"/>
          </p:cNvPicPr>
          <p:nvPr/>
        </p:nvPicPr>
        <p:blipFill>
          <a:blip r:embed="rId2"/>
          <a:stretch>
            <a:fillRect/>
          </a:stretch>
        </p:blipFill>
        <p:spPr>
          <a:xfrm>
            <a:off x="7836372" y="4092473"/>
            <a:ext cx="3542236" cy="1897266"/>
          </a:xfrm>
          <a:prstGeom prst="rect">
            <a:avLst/>
          </a:prstGeom>
        </p:spPr>
      </p:pic>
      <p:pic>
        <p:nvPicPr>
          <p:cNvPr id="6" name="Picture 5">
            <a:extLst>
              <a:ext uri="{FF2B5EF4-FFF2-40B4-BE49-F238E27FC236}">
                <a16:creationId xmlns:a16="http://schemas.microsoft.com/office/drawing/2014/main" id="{57D5E335-4CC9-466E-A47B-750E0C577018}"/>
              </a:ext>
            </a:extLst>
          </p:cNvPr>
          <p:cNvPicPr>
            <a:picLocks noChangeAspect="1"/>
          </p:cNvPicPr>
          <p:nvPr/>
        </p:nvPicPr>
        <p:blipFill>
          <a:blip r:embed="rId2"/>
          <a:stretch>
            <a:fillRect/>
          </a:stretch>
        </p:blipFill>
        <p:spPr>
          <a:xfrm>
            <a:off x="7841351" y="4092473"/>
            <a:ext cx="3542236" cy="1897266"/>
          </a:xfrm>
          <a:prstGeom prst="rect">
            <a:avLst/>
          </a:prstGeom>
        </p:spPr>
      </p:pic>
    </p:spTree>
    <p:extLst>
      <p:ext uri="{BB962C8B-B14F-4D97-AF65-F5344CB8AC3E}">
        <p14:creationId xmlns:p14="http://schemas.microsoft.com/office/powerpoint/2010/main" val="155264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3F51C9-3297-41F3-A428-290C39072E45}"/>
              </a:ext>
            </a:extLst>
          </p:cNvPr>
          <p:cNvSpPr>
            <a:spLocks noGrp="1"/>
          </p:cNvSpPr>
          <p:nvPr>
            <p:ph type="title"/>
          </p:nvPr>
        </p:nvSpPr>
        <p:spPr/>
        <p:txBody>
          <a:bodyPr/>
          <a:lstStyle/>
          <a:p>
            <a:r>
              <a:rPr lang="en-US" dirty="0"/>
              <a:t>Case Example: Edna and Bill</a:t>
            </a:r>
          </a:p>
        </p:txBody>
      </p:sp>
      <p:sp>
        <p:nvSpPr>
          <p:cNvPr id="6" name="Content Placeholder 5">
            <a:extLst>
              <a:ext uri="{FF2B5EF4-FFF2-40B4-BE49-F238E27FC236}">
                <a16:creationId xmlns:a16="http://schemas.microsoft.com/office/drawing/2014/main" id="{A28EB76E-0D20-4285-8930-9CE629D099C3}"/>
              </a:ext>
            </a:extLst>
          </p:cNvPr>
          <p:cNvSpPr>
            <a:spLocks noGrp="1"/>
          </p:cNvSpPr>
          <p:nvPr>
            <p:ph idx="1"/>
          </p:nvPr>
        </p:nvSpPr>
        <p:spPr>
          <a:xfrm>
            <a:off x="1097280" y="2019876"/>
            <a:ext cx="7886700" cy="3876947"/>
          </a:xfrm>
        </p:spPr>
        <p:txBody>
          <a:bodyPr/>
          <a:lstStyle/>
          <a:p>
            <a:pPr marL="0" indent="0" defTabSz="457200">
              <a:lnSpc>
                <a:spcPct val="100000"/>
              </a:lnSpc>
              <a:buClr>
                <a:srgbClr val="90C226"/>
              </a:buClr>
              <a:buSzPct val="80000"/>
              <a:buNone/>
            </a:pPr>
            <a:r>
              <a:rPr lang="en-US" b="1" dirty="0">
                <a:latin typeface="Abadi" panose="020B0604020104020204" pitchFamily="34" charset="0"/>
              </a:rPr>
              <a:t>Edna and Bill have been married for 62 years. They arrive for your meeting and Edna does the talking, saying that they want to leave everything to each other, then when second one dies, in equal shares to their three children. Edna wants to be named as the agent in a power of attorney and as heath care surrogate for Bill. For her power of attorney and health care surrogate Edna wants to name their oldest son. You ask Bill what he wants, he says, “whatever Edna says will be fine.” You ask Bill the names of his children, and he responds, “ask Edna.” You ask him what bank their life savings is in, and he turns to Edna and says, “you know that don’t you?”  </a:t>
            </a:r>
          </a:p>
          <a:p>
            <a:endParaRPr lang="en-US" dirty="0"/>
          </a:p>
        </p:txBody>
      </p:sp>
      <p:sp>
        <p:nvSpPr>
          <p:cNvPr id="4" name="Slide Number Placeholder 3">
            <a:extLst>
              <a:ext uri="{FF2B5EF4-FFF2-40B4-BE49-F238E27FC236}">
                <a16:creationId xmlns:a16="http://schemas.microsoft.com/office/drawing/2014/main" id="{0DC9175A-6671-463A-84B7-331912D4A2F1}"/>
              </a:ext>
            </a:extLst>
          </p:cNvPr>
          <p:cNvSpPr>
            <a:spLocks noGrp="1"/>
          </p:cNvSpPr>
          <p:nvPr>
            <p:ph type="sldNum" sz="quarter" idx="12"/>
          </p:nvPr>
        </p:nvSpPr>
        <p:spPr/>
        <p:txBody>
          <a:bodyPr/>
          <a:lstStyle/>
          <a:p>
            <a:fld id="{7113C456-7281-4EB8-9DFB-1546325892BF}" type="slidenum">
              <a:rPr lang="en-US" smtClean="0"/>
              <a:t>12</a:t>
            </a:fld>
            <a:endParaRPr lang="en-US"/>
          </a:p>
        </p:txBody>
      </p:sp>
      <p:pic>
        <p:nvPicPr>
          <p:cNvPr id="2" name="Picture 1">
            <a:extLst>
              <a:ext uri="{FF2B5EF4-FFF2-40B4-BE49-F238E27FC236}">
                <a16:creationId xmlns:a16="http://schemas.microsoft.com/office/drawing/2014/main" id="{D83D8E2D-DC2B-457F-A6C6-46EA478773BB}"/>
              </a:ext>
            </a:extLst>
          </p:cNvPr>
          <p:cNvPicPr>
            <a:picLocks noChangeAspect="1"/>
          </p:cNvPicPr>
          <p:nvPr/>
        </p:nvPicPr>
        <p:blipFill>
          <a:blip r:embed="rId2"/>
          <a:stretch>
            <a:fillRect/>
          </a:stretch>
        </p:blipFill>
        <p:spPr>
          <a:xfrm>
            <a:off x="9254826" y="286603"/>
            <a:ext cx="2444218" cy="1305434"/>
          </a:xfrm>
          <a:prstGeom prst="rect">
            <a:avLst/>
          </a:prstGeom>
        </p:spPr>
      </p:pic>
    </p:spTree>
    <p:extLst>
      <p:ext uri="{BB962C8B-B14F-4D97-AF65-F5344CB8AC3E}">
        <p14:creationId xmlns:p14="http://schemas.microsoft.com/office/powerpoint/2010/main" val="261807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CC81-434C-4767-8C20-B73F942665EB}"/>
              </a:ext>
            </a:extLst>
          </p:cNvPr>
          <p:cNvSpPr>
            <a:spLocks noGrp="1"/>
          </p:cNvSpPr>
          <p:nvPr>
            <p:ph type="title"/>
          </p:nvPr>
        </p:nvSpPr>
        <p:spPr/>
        <p:txBody>
          <a:bodyPr>
            <a:normAutofit/>
          </a:bodyPr>
          <a:lstStyle/>
          <a:p>
            <a:r>
              <a:rPr lang="en-US" dirty="0"/>
              <a:t>Poll #1: What are the Red Flags?</a:t>
            </a:r>
          </a:p>
        </p:txBody>
      </p:sp>
      <p:sp>
        <p:nvSpPr>
          <p:cNvPr id="3" name="Content Placeholder 2">
            <a:extLst>
              <a:ext uri="{FF2B5EF4-FFF2-40B4-BE49-F238E27FC236}">
                <a16:creationId xmlns:a16="http://schemas.microsoft.com/office/drawing/2014/main" id="{D513576F-9D03-485C-9056-9DDE5D3CFEC1}"/>
              </a:ext>
            </a:extLst>
          </p:cNvPr>
          <p:cNvSpPr>
            <a:spLocks noGrp="1"/>
          </p:cNvSpPr>
          <p:nvPr>
            <p:ph idx="1"/>
          </p:nvPr>
        </p:nvSpPr>
        <p:spPr/>
        <p:txBody>
          <a:bodyPr>
            <a:normAutofit/>
          </a:bodyPr>
          <a:lstStyle/>
          <a:p>
            <a:r>
              <a:rPr lang="en-US" sz="2400" dirty="0">
                <a:latin typeface="Abadi" panose="020B0604020104020204" pitchFamily="34" charset="0"/>
              </a:rPr>
              <a:t>A: </a:t>
            </a:r>
            <a:r>
              <a:rPr lang="en-US" sz="2400" dirty="0">
                <a:solidFill>
                  <a:prstClr val="black"/>
                </a:solidFill>
                <a:latin typeface="Abadi" panose="020B0604020104020204" pitchFamily="34" charset="0"/>
              </a:rPr>
              <a:t>Edna’s speaking for both of them</a:t>
            </a:r>
            <a:endParaRPr lang="en-US" sz="2400" dirty="0">
              <a:latin typeface="Abadi" panose="020B0604020104020204" pitchFamily="34" charset="0"/>
            </a:endParaRPr>
          </a:p>
          <a:p>
            <a:r>
              <a:rPr lang="en-US" sz="2400" dirty="0">
                <a:latin typeface="Abadi" panose="020B0604020104020204" pitchFamily="34" charset="0"/>
              </a:rPr>
              <a:t>B: Edna’s choice for her agents  </a:t>
            </a:r>
          </a:p>
          <a:p>
            <a:r>
              <a:rPr lang="en-US" sz="2400" dirty="0">
                <a:latin typeface="Abadi" panose="020B0604020104020204" pitchFamily="34" charset="0"/>
              </a:rPr>
              <a:t>C: Bill’s deferring to Edna </a:t>
            </a:r>
          </a:p>
          <a:p>
            <a:r>
              <a:rPr lang="en-US" sz="2400" dirty="0">
                <a:latin typeface="Abadi" panose="020B0604020104020204" pitchFamily="34" charset="0"/>
              </a:rPr>
              <a:t>D: Bill’s inability to answer basic questions</a:t>
            </a:r>
          </a:p>
          <a:p>
            <a:r>
              <a:rPr lang="en-US" sz="2400" dirty="0">
                <a:latin typeface="Abadi" panose="020B0604020104020204" pitchFamily="34" charset="0"/>
              </a:rPr>
              <a:t>E: All of the above </a:t>
            </a:r>
          </a:p>
        </p:txBody>
      </p:sp>
      <p:sp>
        <p:nvSpPr>
          <p:cNvPr id="4" name="Slide Number Placeholder 3">
            <a:extLst>
              <a:ext uri="{FF2B5EF4-FFF2-40B4-BE49-F238E27FC236}">
                <a16:creationId xmlns:a16="http://schemas.microsoft.com/office/drawing/2014/main" id="{E839686E-7092-44B6-B49B-1AA2F3DB7555}"/>
              </a:ext>
            </a:extLst>
          </p:cNvPr>
          <p:cNvSpPr>
            <a:spLocks noGrp="1"/>
          </p:cNvSpPr>
          <p:nvPr>
            <p:ph type="sldNum" sz="quarter" idx="12"/>
          </p:nvPr>
        </p:nvSpPr>
        <p:spPr/>
        <p:txBody>
          <a:bodyPr/>
          <a:lstStyle/>
          <a:p>
            <a:fld id="{7113C456-7281-4EB8-9DFB-1546325892BF}" type="slidenum">
              <a:rPr lang="en-US" smtClean="0"/>
              <a:t>13</a:t>
            </a:fld>
            <a:endParaRPr lang="en-US"/>
          </a:p>
        </p:txBody>
      </p:sp>
      <p:pic>
        <p:nvPicPr>
          <p:cNvPr id="5" name="Picture 4">
            <a:extLst>
              <a:ext uri="{FF2B5EF4-FFF2-40B4-BE49-F238E27FC236}">
                <a16:creationId xmlns:a16="http://schemas.microsoft.com/office/drawing/2014/main" id="{C7C91D12-6E2A-4A17-B236-728C801BF372}"/>
              </a:ext>
            </a:extLst>
          </p:cNvPr>
          <p:cNvPicPr>
            <a:picLocks noChangeAspect="1"/>
          </p:cNvPicPr>
          <p:nvPr/>
        </p:nvPicPr>
        <p:blipFill>
          <a:blip r:embed="rId2"/>
          <a:stretch>
            <a:fillRect/>
          </a:stretch>
        </p:blipFill>
        <p:spPr>
          <a:xfrm>
            <a:off x="7387686" y="3645643"/>
            <a:ext cx="3136857" cy="1997499"/>
          </a:xfrm>
          <a:prstGeom prst="rect">
            <a:avLst/>
          </a:prstGeom>
        </p:spPr>
      </p:pic>
      <p:pic>
        <p:nvPicPr>
          <p:cNvPr id="6" name="Picture 5">
            <a:extLst>
              <a:ext uri="{FF2B5EF4-FFF2-40B4-BE49-F238E27FC236}">
                <a16:creationId xmlns:a16="http://schemas.microsoft.com/office/drawing/2014/main" id="{9B5CA7C5-E269-4887-AF0F-BE70BCC9906E}"/>
              </a:ext>
            </a:extLst>
          </p:cNvPr>
          <p:cNvPicPr>
            <a:picLocks noChangeAspect="1"/>
          </p:cNvPicPr>
          <p:nvPr/>
        </p:nvPicPr>
        <p:blipFill>
          <a:blip r:embed="rId3"/>
          <a:stretch>
            <a:fillRect/>
          </a:stretch>
        </p:blipFill>
        <p:spPr>
          <a:xfrm>
            <a:off x="8626170" y="110438"/>
            <a:ext cx="3233067" cy="1726751"/>
          </a:xfrm>
          <a:prstGeom prst="rect">
            <a:avLst/>
          </a:prstGeom>
        </p:spPr>
      </p:pic>
    </p:spTree>
    <p:extLst>
      <p:ext uri="{BB962C8B-B14F-4D97-AF65-F5344CB8AC3E}">
        <p14:creationId xmlns:p14="http://schemas.microsoft.com/office/powerpoint/2010/main" val="398813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45A9-1FC3-4594-A6C7-90B021DD1E2C}"/>
              </a:ext>
            </a:extLst>
          </p:cNvPr>
          <p:cNvSpPr>
            <a:spLocks noGrp="1"/>
          </p:cNvSpPr>
          <p:nvPr>
            <p:ph type="title"/>
          </p:nvPr>
        </p:nvSpPr>
        <p:spPr/>
        <p:txBody>
          <a:bodyPr>
            <a:normAutofit/>
          </a:bodyPr>
          <a:lstStyle/>
          <a:p>
            <a:r>
              <a:rPr lang="en-US" sz="4000"/>
              <a:t>What Do The Model Rules Say About Capacity?</a:t>
            </a:r>
            <a:endParaRPr lang="en-US" sz="4000" dirty="0"/>
          </a:p>
        </p:txBody>
      </p:sp>
      <p:pic>
        <p:nvPicPr>
          <p:cNvPr id="4" name="Content Placeholder 3">
            <a:extLst>
              <a:ext uri="{FF2B5EF4-FFF2-40B4-BE49-F238E27FC236}">
                <a16:creationId xmlns:a16="http://schemas.microsoft.com/office/drawing/2014/main" id="{7ABED367-DB18-4F6D-85BF-161BCDA20E4C}"/>
              </a:ext>
            </a:extLst>
          </p:cNvPr>
          <p:cNvPicPr>
            <a:picLocks noGrp="1" noChangeAspect="1"/>
          </p:cNvPicPr>
          <p:nvPr>
            <p:ph idx="1"/>
          </p:nvPr>
        </p:nvPicPr>
        <p:blipFill>
          <a:blip r:embed="rId2"/>
          <a:stretch>
            <a:fillRect/>
          </a:stretch>
        </p:blipFill>
        <p:spPr>
          <a:xfrm>
            <a:off x="2816290" y="1929841"/>
            <a:ext cx="6559420" cy="4365054"/>
          </a:xfrm>
          <a:prstGeom prst="rect">
            <a:avLst/>
          </a:prstGeom>
        </p:spPr>
      </p:pic>
    </p:spTree>
    <p:extLst>
      <p:ext uri="{BB962C8B-B14F-4D97-AF65-F5344CB8AC3E}">
        <p14:creationId xmlns:p14="http://schemas.microsoft.com/office/powerpoint/2010/main" val="52035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3F02-605C-4ADB-AF8A-7BA473B30073}"/>
              </a:ext>
            </a:extLst>
          </p:cNvPr>
          <p:cNvSpPr>
            <a:spLocks noGrp="1"/>
          </p:cNvSpPr>
          <p:nvPr>
            <p:ph type="title"/>
          </p:nvPr>
        </p:nvSpPr>
        <p:spPr/>
        <p:txBody>
          <a:bodyPr/>
          <a:lstStyle/>
          <a:p>
            <a:r>
              <a:rPr lang="en-US" dirty="0"/>
              <a:t>MRPC 1.0 </a:t>
            </a:r>
            <a:r>
              <a:rPr lang="en-US" cap="none" dirty="0"/>
              <a:t>Terminology</a:t>
            </a:r>
            <a:r>
              <a:rPr lang="en-US" dirty="0"/>
              <a:t> </a:t>
            </a:r>
          </a:p>
        </p:txBody>
      </p:sp>
      <p:sp>
        <p:nvSpPr>
          <p:cNvPr id="3" name="Content Placeholder 2">
            <a:extLst>
              <a:ext uri="{FF2B5EF4-FFF2-40B4-BE49-F238E27FC236}">
                <a16:creationId xmlns:a16="http://schemas.microsoft.com/office/drawing/2014/main" id="{7984ADA9-04F4-4640-863B-7A7E32F45186}"/>
              </a:ext>
            </a:extLst>
          </p:cNvPr>
          <p:cNvSpPr>
            <a:spLocks noGrp="1"/>
          </p:cNvSpPr>
          <p:nvPr>
            <p:ph idx="1"/>
          </p:nvPr>
        </p:nvSpPr>
        <p:spPr>
          <a:xfrm>
            <a:off x="795277" y="3097109"/>
            <a:ext cx="10058400" cy="3760891"/>
          </a:xfrm>
        </p:spPr>
        <p:txBody>
          <a:bodyPr>
            <a:normAutofit/>
          </a:bodyPr>
          <a:lstStyle/>
          <a:p>
            <a:r>
              <a:rPr lang="en-US" sz="2800" dirty="0"/>
              <a:t>"Informed consent" denotes the agreement by a person to a proposed course of conduct after the lawyer has </a:t>
            </a:r>
            <a:r>
              <a:rPr lang="en-US" sz="2800" b="1" u="sng" dirty="0"/>
              <a:t>communicated adequate information and explanation about the material risks of and reasonably available alternatives</a:t>
            </a:r>
            <a:r>
              <a:rPr lang="en-US" sz="2800" dirty="0"/>
              <a:t> to the proposed course of conduct.</a:t>
            </a:r>
          </a:p>
        </p:txBody>
      </p:sp>
      <p:pic>
        <p:nvPicPr>
          <p:cNvPr id="4" name="Picture 3">
            <a:extLst>
              <a:ext uri="{FF2B5EF4-FFF2-40B4-BE49-F238E27FC236}">
                <a16:creationId xmlns:a16="http://schemas.microsoft.com/office/drawing/2014/main" id="{41D7DDF7-62EB-480D-BA79-67A87A41050B}"/>
              </a:ext>
            </a:extLst>
          </p:cNvPr>
          <p:cNvPicPr>
            <a:picLocks noChangeAspect="1"/>
          </p:cNvPicPr>
          <p:nvPr/>
        </p:nvPicPr>
        <p:blipFill>
          <a:blip r:embed="rId2"/>
          <a:stretch>
            <a:fillRect/>
          </a:stretch>
        </p:blipFill>
        <p:spPr>
          <a:xfrm>
            <a:off x="7335231" y="286603"/>
            <a:ext cx="4596784" cy="2058261"/>
          </a:xfrm>
          <a:prstGeom prst="rect">
            <a:avLst/>
          </a:prstGeom>
        </p:spPr>
      </p:pic>
      <p:pic>
        <p:nvPicPr>
          <p:cNvPr id="5" name="Picture 4">
            <a:extLst>
              <a:ext uri="{FF2B5EF4-FFF2-40B4-BE49-F238E27FC236}">
                <a16:creationId xmlns:a16="http://schemas.microsoft.com/office/drawing/2014/main" id="{971F3547-D9F2-4A67-8426-B14457408042}"/>
              </a:ext>
            </a:extLst>
          </p:cNvPr>
          <p:cNvPicPr>
            <a:picLocks noChangeAspect="1"/>
          </p:cNvPicPr>
          <p:nvPr/>
        </p:nvPicPr>
        <p:blipFill>
          <a:blip r:embed="rId3"/>
          <a:stretch>
            <a:fillRect/>
          </a:stretch>
        </p:blipFill>
        <p:spPr>
          <a:xfrm>
            <a:off x="9030067" y="5198949"/>
            <a:ext cx="2901948" cy="1554615"/>
          </a:xfrm>
          <a:prstGeom prst="rect">
            <a:avLst/>
          </a:prstGeom>
        </p:spPr>
      </p:pic>
    </p:spTree>
    <p:extLst>
      <p:ext uri="{BB962C8B-B14F-4D97-AF65-F5344CB8AC3E}">
        <p14:creationId xmlns:p14="http://schemas.microsoft.com/office/powerpoint/2010/main" val="393177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C85F-1026-47DF-AE22-8CED61BD6F56}"/>
              </a:ext>
            </a:extLst>
          </p:cNvPr>
          <p:cNvSpPr>
            <a:spLocks noGrp="1"/>
          </p:cNvSpPr>
          <p:nvPr>
            <p:ph type="title"/>
          </p:nvPr>
        </p:nvSpPr>
        <p:spPr/>
        <p:txBody>
          <a:bodyPr/>
          <a:lstStyle/>
          <a:p>
            <a:r>
              <a:rPr lang="en-US" dirty="0"/>
              <a:t>Model Rules of Professional Conduct 1.4</a:t>
            </a:r>
          </a:p>
        </p:txBody>
      </p:sp>
      <p:sp>
        <p:nvSpPr>
          <p:cNvPr id="3" name="Content Placeholder 2">
            <a:extLst>
              <a:ext uri="{FF2B5EF4-FFF2-40B4-BE49-F238E27FC236}">
                <a16:creationId xmlns:a16="http://schemas.microsoft.com/office/drawing/2014/main" id="{D7E19920-162B-4844-BE97-67ECC390A0F1}"/>
              </a:ext>
            </a:extLst>
          </p:cNvPr>
          <p:cNvSpPr>
            <a:spLocks noGrp="1"/>
          </p:cNvSpPr>
          <p:nvPr>
            <p:ph idx="1"/>
          </p:nvPr>
        </p:nvSpPr>
        <p:spPr/>
        <p:txBody>
          <a:bodyPr>
            <a:normAutofit/>
          </a:bodyPr>
          <a:lstStyle/>
          <a:p>
            <a:r>
              <a:rPr lang="en-US" sz="3200" dirty="0"/>
              <a:t>(a) A lawyer shall:</a:t>
            </a:r>
          </a:p>
          <a:p>
            <a:r>
              <a:rPr lang="en-US" sz="3200" dirty="0"/>
              <a:t>(3) keep the client reasonably informed about the status of the matter;</a:t>
            </a:r>
          </a:p>
          <a:p>
            <a:r>
              <a:rPr lang="en-US" sz="3200" dirty="0"/>
              <a:t>(b) A lawyer shall explain a matter to the extent reasonably necessary to permit the client to make informed decisions regarding the representation.</a:t>
            </a:r>
          </a:p>
        </p:txBody>
      </p:sp>
      <p:pic>
        <p:nvPicPr>
          <p:cNvPr id="4" name="Picture 3">
            <a:extLst>
              <a:ext uri="{FF2B5EF4-FFF2-40B4-BE49-F238E27FC236}">
                <a16:creationId xmlns:a16="http://schemas.microsoft.com/office/drawing/2014/main" id="{3455D575-4298-4FDA-AA18-EF74582DC56F}"/>
              </a:ext>
            </a:extLst>
          </p:cNvPr>
          <p:cNvPicPr>
            <a:picLocks noChangeAspect="1"/>
          </p:cNvPicPr>
          <p:nvPr/>
        </p:nvPicPr>
        <p:blipFill>
          <a:blip r:embed="rId2"/>
          <a:stretch>
            <a:fillRect/>
          </a:stretch>
        </p:blipFill>
        <p:spPr>
          <a:xfrm>
            <a:off x="8650958" y="5188054"/>
            <a:ext cx="3343275" cy="1362075"/>
          </a:xfrm>
          <a:prstGeom prst="rect">
            <a:avLst/>
          </a:prstGeom>
        </p:spPr>
      </p:pic>
    </p:spTree>
    <p:extLst>
      <p:ext uri="{BB962C8B-B14F-4D97-AF65-F5344CB8AC3E}">
        <p14:creationId xmlns:p14="http://schemas.microsoft.com/office/powerpoint/2010/main" val="324307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1C93-A70B-4BA1-A8FA-0E2CAD9C9A33}"/>
              </a:ext>
            </a:extLst>
          </p:cNvPr>
          <p:cNvSpPr>
            <a:spLocks noGrp="1"/>
          </p:cNvSpPr>
          <p:nvPr>
            <p:ph type="title"/>
          </p:nvPr>
        </p:nvSpPr>
        <p:spPr/>
        <p:txBody>
          <a:bodyPr>
            <a:normAutofit fontScale="90000"/>
          </a:bodyPr>
          <a:lstStyle/>
          <a:p>
            <a:r>
              <a:rPr lang="en-US" cap="none" dirty="0"/>
              <a:t>MRPC 1.2: Scope Of Representation &amp; Allocation Of Authority Between Client &amp; Lawyer</a:t>
            </a:r>
          </a:p>
        </p:txBody>
      </p:sp>
      <p:sp>
        <p:nvSpPr>
          <p:cNvPr id="3" name="Content Placeholder 2">
            <a:extLst>
              <a:ext uri="{FF2B5EF4-FFF2-40B4-BE49-F238E27FC236}">
                <a16:creationId xmlns:a16="http://schemas.microsoft.com/office/drawing/2014/main" id="{D6BDE7F7-215A-4BE5-A252-7B0E6EC3116D}"/>
              </a:ext>
            </a:extLst>
          </p:cNvPr>
          <p:cNvSpPr>
            <a:spLocks noGrp="1"/>
          </p:cNvSpPr>
          <p:nvPr>
            <p:ph idx="1"/>
          </p:nvPr>
        </p:nvSpPr>
        <p:spPr/>
        <p:txBody>
          <a:bodyPr>
            <a:normAutofit/>
          </a:bodyPr>
          <a:lstStyle/>
          <a:p>
            <a:r>
              <a:rPr lang="en-US" sz="2400" dirty="0"/>
              <a:t>(a) Subject to paragraphs (c) and (d), </a:t>
            </a:r>
            <a:r>
              <a:rPr lang="en-US" sz="2400" b="1" u="sng" dirty="0"/>
              <a:t>a lawyer shall abide by a client's decisions concerning the objectives of representation and, as required by Rule 1.4, shall consult with the client as to the means by which they are to be pursued</a:t>
            </a:r>
            <a:r>
              <a:rPr lang="en-US" sz="2400" dirty="0"/>
              <a:t>. A lawyer may take such action on behalf of the client as is impliedly authorized to carry out the representation. A lawyer shall abide by a client's decision whether to settle a matter. In a criminal case, the lawyer shall abide by the client's decision, after consultation with the lawyer, as to a plea to be entered, whether to waive jury trial and whether the client will testify.</a:t>
            </a:r>
          </a:p>
        </p:txBody>
      </p:sp>
      <p:pic>
        <p:nvPicPr>
          <p:cNvPr id="4" name="Picture 3">
            <a:extLst>
              <a:ext uri="{FF2B5EF4-FFF2-40B4-BE49-F238E27FC236}">
                <a16:creationId xmlns:a16="http://schemas.microsoft.com/office/drawing/2014/main" id="{4477EB75-5F37-4466-8237-2F07352F8575}"/>
              </a:ext>
            </a:extLst>
          </p:cNvPr>
          <p:cNvPicPr>
            <a:picLocks noChangeAspect="1"/>
          </p:cNvPicPr>
          <p:nvPr/>
        </p:nvPicPr>
        <p:blipFill>
          <a:blip r:embed="rId2"/>
          <a:stretch>
            <a:fillRect/>
          </a:stretch>
        </p:blipFill>
        <p:spPr>
          <a:xfrm>
            <a:off x="8666234" y="5413171"/>
            <a:ext cx="3381375" cy="1352550"/>
          </a:xfrm>
          <a:prstGeom prst="rect">
            <a:avLst/>
          </a:prstGeom>
        </p:spPr>
      </p:pic>
      <p:pic>
        <p:nvPicPr>
          <p:cNvPr id="5" name="Picture 4">
            <a:extLst>
              <a:ext uri="{FF2B5EF4-FFF2-40B4-BE49-F238E27FC236}">
                <a16:creationId xmlns:a16="http://schemas.microsoft.com/office/drawing/2014/main" id="{DA165E8B-A58C-48FA-8A33-0288E36F2BF4}"/>
              </a:ext>
            </a:extLst>
          </p:cNvPr>
          <p:cNvPicPr>
            <a:picLocks noChangeAspect="1"/>
          </p:cNvPicPr>
          <p:nvPr/>
        </p:nvPicPr>
        <p:blipFill>
          <a:blip r:embed="rId3"/>
          <a:stretch>
            <a:fillRect/>
          </a:stretch>
        </p:blipFill>
        <p:spPr>
          <a:xfrm>
            <a:off x="340923" y="5433062"/>
            <a:ext cx="2124892" cy="1138335"/>
          </a:xfrm>
          <a:prstGeom prst="rect">
            <a:avLst/>
          </a:prstGeom>
        </p:spPr>
      </p:pic>
    </p:spTree>
    <p:extLst>
      <p:ext uri="{BB962C8B-B14F-4D97-AF65-F5344CB8AC3E}">
        <p14:creationId xmlns:p14="http://schemas.microsoft.com/office/powerpoint/2010/main" val="217568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1305-BC4A-4E06-92C2-8B6B41AB750C}"/>
              </a:ext>
            </a:extLst>
          </p:cNvPr>
          <p:cNvSpPr>
            <a:spLocks noGrp="1"/>
          </p:cNvSpPr>
          <p:nvPr>
            <p:ph type="title"/>
          </p:nvPr>
        </p:nvSpPr>
        <p:spPr/>
        <p:txBody>
          <a:bodyPr>
            <a:normAutofit/>
          </a:bodyPr>
          <a:lstStyle/>
          <a:p>
            <a:r>
              <a:rPr lang="en-US" dirty="0"/>
              <a:t>How do We Get To Capacity From That?</a:t>
            </a:r>
          </a:p>
        </p:txBody>
      </p:sp>
      <p:sp>
        <p:nvSpPr>
          <p:cNvPr id="3" name="Content Placeholder 2">
            <a:extLst>
              <a:ext uri="{FF2B5EF4-FFF2-40B4-BE49-F238E27FC236}">
                <a16:creationId xmlns:a16="http://schemas.microsoft.com/office/drawing/2014/main" id="{E055F0F4-C2D2-4239-B737-69B1D7F839E8}"/>
              </a:ext>
            </a:extLst>
          </p:cNvPr>
          <p:cNvSpPr>
            <a:spLocks noGrp="1"/>
          </p:cNvSpPr>
          <p:nvPr>
            <p:ph sz="quarter" idx="13"/>
          </p:nvPr>
        </p:nvSpPr>
        <p:spPr>
          <a:xfrm>
            <a:off x="1276859" y="1968617"/>
            <a:ext cx="7772870" cy="3424107"/>
          </a:xfrm>
        </p:spPr>
        <p:txBody>
          <a:bodyPr/>
          <a:lstStyle/>
          <a:p>
            <a:r>
              <a:rPr lang="en-US" dirty="0">
                <a:latin typeface="Abadi" panose="020B0604020104020204" pitchFamily="34" charset="0"/>
              </a:rPr>
              <a:t>A client has capacity if we are able to communicate in a way that the client can understand, to the degree necessary for the client to give informed consent regarding the objectives (goals) of the representation.  </a:t>
            </a:r>
          </a:p>
          <a:p>
            <a:r>
              <a:rPr lang="en-US" dirty="0">
                <a:latin typeface="Abadi" panose="020B0604020104020204" pitchFamily="34" charset="0"/>
              </a:rPr>
              <a:t>If not, the client lacks capacity.</a:t>
            </a:r>
          </a:p>
        </p:txBody>
      </p:sp>
      <p:sp>
        <p:nvSpPr>
          <p:cNvPr id="4" name="Slide Number Placeholder 3">
            <a:extLst>
              <a:ext uri="{FF2B5EF4-FFF2-40B4-BE49-F238E27FC236}">
                <a16:creationId xmlns:a16="http://schemas.microsoft.com/office/drawing/2014/main" id="{02C38C93-A4BA-4547-B9EC-1DD877B47A3C}"/>
              </a:ext>
            </a:extLst>
          </p:cNvPr>
          <p:cNvSpPr>
            <a:spLocks noGrp="1"/>
          </p:cNvSpPr>
          <p:nvPr>
            <p:ph type="sldNum" sz="quarter" idx="12"/>
          </p:nvPr>
        </p:nvSpPr>
        <p:spPr/>
        <p:txBody>
          <a:bodyPr/>
          <a:lstStyle/>
          <a:p>
            <a:fld id="{1248ACDA-8834-4849-86BE-660DB829C4A0}" type="slidenum">
              <a:rPr lang="en-US" smtClean="0"/>
              <a:t>18</a:t>
            </a:fld>
            <a:endParaRPr lang="en-US"/>
          </a:p>
        </p:txBody>
      </p:sp>
      <p:pic>
        <p:nvPicPr>
          <p:cNvPr id="5" name="Picture 4">
            <a:extLst>
              <a:ext uri="{FF2B5EF4-FFF2-40B4-BE49-F238E27FC236}">
                <a16:creationId xmlns:a16="http://schemas.microsoft.com/office/drawing/2014/main" id="{40D15B7C-31EC-4140-AC51-21A32E742D7B}"/>
              </a:ext>
            </a:extLst>
          </p:cNvPr>
          <p:cNvPicPr>
            <a:picLocks noChangeAspect="1"/>
          </p:cNvPicPr>
          <p:nvPr/>
        </p:nvPicPr>
        <p:blipFill>
          <a:blip r:embed="rId2"/>
          <a:stretch>
            <a:fillRect/>
          </a:stretch>
        </p:blipFill>
        <p:spPr>
          <a:xfrm>
            <a:off x="9040437" y="3878248"/>
            <a:ext cx="2343150" cy="1952625"/>
          </a:xfrm>
          <a:prstGeom prst="rect">
            <a:avLst/>
          </a:prstGeom>
        </p:spPr>
      </p:pic>
      <p:pic>
        <p:nvPicPr>
          <p:cNvPr id="6" name="Picture 5">
            <a:extLst>
              <a:ext uri="{FF2B5EF4-FFF2-40B4-BE49-F238E27FC236}">
                <a16:creationId xmlns:a16="http://schemas.microsoft.com/office/drawing/2014/main" id="{00E1F989-6453-4883-9DAB-B5158D102178}"/>
              </a:ext>
            </a:extLst>
          </p:cNvPr>
          <p:cNvPicPr>
            <a:picLocks noChangeAspect="1"/>
          </p:cNvPicPr>
          <p:nvPr/>
        </p:nvPicPr>
        <p:blipFill>
          <a:blip r:embed="rId3"/>
          <a:stretch>
            <a:fillRect/>
          </a:stretch>
        </p:blipFill>
        <p:spPr>
          <a:xfrm>
            <a:off x="1005585" y="4281486"/>
            <a:ext cx="2900981" cy="1549387"/>
          </a:xfrm>
          <a:prstGeom prst="rect">
            <a:avLst/>
          </a:prstGeom>
        </p:spPr>
      </p:pic>
    </p:spTree>
    <p:extLst>
      <p:ext uri="{BB962C8B-B14F-4D97-AF65-F5344CB8AC3E}">
        <p14:creationId xmlns:p14="http://schemas.microsoft.com/office/powerpoint/2010/main" val="225565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48B7-EAE7-4537-96C2-ECDA2EF24F0B}"/>
              </a:ext>
            </a:extLst>
          </p:cNvPr>
          <p:cNvSpPr>
            <a:spLocks noGrp="1"/>
          </p:cNvSpPr>
          <p:nvPr>
            <p:ph type="title"/>
          </p:nvPr>
        </p:nvSpPr>
        <p:spPr/>
        <p:txBody>
          <a:bodyPr/>
          <a:lstStyle/>
          <a:p>
            <a:r>
              <a:rPr lang="en-US" dirty="0"/>
              <a:t>MRPC 1.14 </a:t>
            </a:r>
            <a:r>
              <a:rPr lang="en-US" cap="none" dirty="0"/>
              <a:t>A Client With Diminished Capacity</a:t>
            </a:r>
            <a:endParaRPr lang="en-US" dirty="0"/>
          </a:p>
        </p:txBody>
      </p:sp>
      <p:sp>
        <p:nvSpPr>
          <p:cNvPr id="3" name="Content Placeholder 2">
            <a:extLst>
              <a:ext uri="{FF2B5EF4-FFF2-40B4-BE49-F238E27FC236}">
                <a16:creationId xmlns:a16="http://schemas.microsoft.com/office/drawing/2014/main" id="{1C9C067A-4BAF-4767-B318-20BCD6F461CA}"/>
              </a:ext>
            </a:extLst>
          </p:cNvPr>
          <p:cNvSpPr>
            <a:spLocks noGrp="1"/>
          </p:cNvSpPr>
          <p:nvPr>
            <p:ph idx="1"/>
          </p:nvPr>
        </p:nvSpPr>
        <p:spPr>
          <a:xfrm>
            <a:off x="1097280" y="1988132"/>
            <a:ext cx="10058400" cy="3760891"/>
          </a:xfrm>
        </p:spPr>
        <p:txBody>
          <a:bodyPr/>
          <a:lstStyle/>
          <a:p>
            <a:r>
              <a:rPr lang="en-US" sz="2400" i="1" dirty="0">
                <a:latin typeface="Abadi" panose="020B0604020104020204" pitchFamily="34" charset="0"/>
              </a:rPr>
              <a:t>Client-Lawyer Relationship</a:t>
            </a:r>
            <a:br>
              <a:rPr lang="en-US" sz="2400" dirty="0">
                <a:latin typeface="Abadi" panose="020B0604020104020204" pitchFamily="34" charset="0"/>
              </a:rPr>
            </a:br>
            <a:r>
              <a:rPr lang="en-US" sz="2400" dirty="0">
                <a:latin typeface="Abadi" panose="020B0604020104020204" pitchFamily="34" charset="0"/>
              </a:rPr>
              <a:t>(a) When a client's capacity to make adequately considered decisions in connection with a representation is diminished, whether because of minority, mental impairment or for some other reason, </a:t>
            </a:r>
            <a:r>
              <a:rPr lang="en-US" sz="2400" b="1" u="sng" dirty="0">
                <a:latin typeface="Abadi" panose="020B0604020104020204" pitchFamily="34" charset="0"/>
              </a:rPr>
              <a:t>the lawyer shall, as far as reasonably possible, maintain a normal client-lawyer relationship with the client.</a:t>
            </a:r>
          </a:p>
          <a:p>
            <a:endParaRPr lang="en-US" dirty="0"/>
          </a:p>
        </p:txBody>
      </p:sp>
      <p:pic>
        <p:nvPicPr>
          <p:cNvPr id="4" name="Picture 3">
            <a:extLst>
              <a:ext uri="{FF2B5EF4-FFF2-40B4-BE49-F238E27FC236}">
                <a16:creationId xmlns:a16="http://schemas.microsoft.com/office/drawing/2014/main" id="{7BC77839-FC41-4882-86BD-9CFE0C15E3B4}"/>
              </a:ext>
            </a:extLst>
          </p:cNvPr>
          <p:cNvPicPr>
            <a:picLocks noChangeAspect="1"/>
          </p:cNvPicPr>
          <p:nvPr/>
        </p:nvPicPr>
        <p:blipFill>
          <a:blip r:embed="rId2"/>
          <a:stretch>
            <a:fillRect/>
          </a:stretch>
        </p:blipFill>
        <p:spPr>
          <a:xfrm>
            <a:off x="7950242" y="4722038"/>
            <a:ext cx="3839492" cy="1919746"/>
          </a:xfrm>
          <a:prstGeom prst="rect">
            <a:avLst/>
          </a:prstGeom>
        </p:spPr>
      </p:pic>
      <p:pic>
        <p:nvPicPr>
          <p:cNvPr id="5" name="Picture 4">
            <a:extLst>
              <a:ext uri="{FF2B5EF4-FFF2-40B4-BE49-F238E27FC236}">
                <a16:creationId xmlns:a16="http://schemas.microsoft.com/office/drawing/2014/main" id="{3364766A-8478-419B-BCC9-6495AC25C954}"/>
              </a:ext>
            </a:extLst>
          </p:cNvPr>
          <p:cNvPicPr>
            <a:picLocks noChangeAspect="1"/>
          </p:cNvPicPr>
          <p:nvPr/>
        </p:nvPicPr>
        <p:blipFill>
          <a:blip r:embed="rId3"/>
          <a:stretch>
            <a:fillRect/>
          </a:stretch>
        </p:blipFill>
        <p:spPr>
          <a:xfrm>
            <a:off x="1097280" y="4722038"/>
            <a:ext cx="2901948" cy="1554615"/>
          </a:xfrm>
          <a:prstGeom prst="rect">
            <a:avLst/>
          </a:prstGeom>
        </p:spPr>
      </p:pic>
    </p:spTree>
    <p:extLst>
      <p:ext uri="{BB962C8B-B14F-4D97-AF65-F5344CB8AC3E}">
        <p14:creationId xmlns:p14="http://schemas.microsoft.com/office/powerpoint/2010/main" val="195904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42D81E-AFAD-467B-91DE-5FE4BC6DB63F}"/>
              </a:ext>
            </a:extLst>
          </p:cNvPr>
          <p:cNvSpPr>
            <a:spLocks noGrp="1"/>
          </p:cNvSpPr>
          <p:nvPr>
            <p:ph type="title"/>
          </p:nvPr>
        </p:nvSpPr>
        <p:spPr>
          <a:xfrm>
            <a:off x="1846326" y="411480"/>
            <a:ext cx="8401050" cy="1106424"/>
          </a:xfrm>
        </p:spPr>
        <p:txBody>
          <a:bodyPr>
            <a:normAutofit/>
          </a:bodyPr>
          <a:lstStyle/>
          <a:p>
            <a:r>
              <a:rPr lang="en-US" sz="3100" dirty="0"/>
              <a:t>What is Capacity </a:t>
            </a:r>
          </a:p>
        </p:txBody>
      </p:sp>
      <p:sp>
        <p:nvSpPr>
          <p:cNvPr id="6" name="Content Placeholder 5">
            <a:extLst>
              <a:ext uri="{FF2B5EF4-FFF2-40B4-BE49-F238E27FC236}">
                <a16:creationId xmlns:a16="http://schemas.microsoft.com/office/drawing/2014/main" id="{7CE6C50F-DFE2-4C8F-B7EB-CAABEF1CF5C6}"/>
              </a:ext>
            </a:extLst>
          </p:cNvPr>
          <p:cNvSpPr>
            <a:spLocks noGrp="1"/>
          </p:cNvSpPr>
          <p:nvPr>
            <p:ph idx="1"/>
          </p:nvPr>
        </p:nvSpPr>
        <p:spPr>
          <a:xfrm>
            <a:off x="7478064" y="2020824"/>
            <a:ext cx="2591322" cy="3959352"/>
          </a:xfrm>
        </p:spPr>
        <p:txBody>
          <a:bodyPr anchor="ctr">
            <a:normAutofit/>
          </a:bodyPr>
          <a:lstStyle/>
          <a:p>
            <a:r>
              <a:rPr lang="en-US" sz="4000" dirty="0"/>
              <a:t>The ability to make an informed decision or choice</a:t>
            </a:r>
          </a:p>
        </p:txBody>
      </p:sp>
      <p:sp>
        <p:nvSpPr>
          <p:cNvPr id="4" name="Slide Number Placeholder 3">
            <a:extLst>
              <a:ext uri="{FF2B5EF4-FFF2-40B4-BE49-F238E27FC236}">
                <a16:creationId xmlns:a16="http://schemas.microsoft.com/office/drawing/2014/main" id="{4FCB27D1-941E-47E5-A769-F9D71DE8C24D}"/>
              </a:ext>
            </a:extLst>
          </p:cNvPr>
          <p:cNvSpPr>
            <a:spLocks noGrp="1"/>
          </p:cNvSpPr>
          <p:nvPr>
            <p:ph type="sldNum" sz="quarter" idx="12"/>
          </p:nvPr>
        </p:nvSpPr>
        <p:spPr>
          <a:xfrm>
            <a:off x="7970520" y="6356351"/>
            <a:ext cx="2057400" cy="365125"/>
          </a:xfrm>
        </p:spPr>
        <p:txBody>
          <a:bodyPr>
            <a:normAutofit/>
          </a:bodyPr>
          <a:lstStyle/>
          <a:p>
            <a:pPr>
              <a:spcAft>
                <a:spcPts val="600"/>
              </a:spcAft>
            </a:pPr>
            <a:fld id="{7113C456-7281-4EB8-9DFB-1546325892BF}"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pic>
        <p:nvPicPr>
          <p:cNvPr id="7" name="Picture 6">
            <a:extLst>
              <a:ext uri="{FF2B5EF4-FFF2-40B4-BE49-F238E27FC236}">
                <a16:creationId xmlns:a16="http://schemas.microsoft.com/office/drawing/2014/main" id="{6C87DC1E-4864-4FD2-B7B9-518F71375ACB}"/>
              </a:ext>
            </a:extLst>
          </p:cNvPr>
          <p:cNvPicPr>
            <a:picLocks noChangeAspect="1"/>
          </p:cNvPicPr>
          <p:nvPr/>
        </p:nvPicPr>
        <p:blipFill rotWithShape="1">
          <a:blip r:embed="rId2"/>
          <a:srcRect l="15086" r="15192" b="-2"/>
          <a:stretch/>
        </p:blipFill>
        <p:spPr>
          <a:xfrm>
            <a:off x="1846326" y="1721923"/>
            <a:ext cx="5028668" cy="4520559"/>
          </a:xfrm>
          <a:prstGeom prst="rect">
            <a:avLst/>
          </a:prstGeom>
        </p:spPr>
      </p:pic>
      <p:pic>
        <p:nvPicPr>
          <p:cNvPr id="8" name="Picture 7">
            <a:extLst>
              <a:ext uri="{FF2B5EF4-FFF2-40B4-BE49-F238E27FC236}">
                <a16:creationId xmlns:a16="http://schemas.microsoft.com/office/drawing/2014/main" id="{9D2CE6B9-A344-4C51-8A1C-8C6191FC3E3E}"/>
              </a:ext>
            </a:extLst>
          </p:cNvPr>
          <p:cNvPicPr>
            <a:picLocks noChangeAspect="1"/>
          </p:cNvPicPr>
          <p:nvPr/>
        </p:nvPicPr>
        <p:blipFill>
          <a:blip r:embed="rId3"/>
          <a:stretch>
            <a:fillRect/>
          </a:stretch>
        </p:blipFill>
        <p:spPr>
          <a:xfrm>
            <a:off x="8957979" y="304750"/>
            <a:ext cx="2139881" cy="1146147"/>
          </a:xfrm>
          <a:prstGeom prst="rect">
            <a:avLst/>
          </a:prstGeom>
        </p:spPr>
      </p:pic>
    </p:spTree>
    <p:extLst>
      <p:ext uri="{BB962C8B-B14F-4D97-AF65-F5344CB8AC3E}">
        <p14:creationId xmlns:p14="http://schemas.microsoft.com/office/powerpoint/2010/main" val="176195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1584-1943-4CDF-BB16-E89E31699299}"/>
              </a:ext>
            </a:extLst>
          </p:cNvPr>
          <p:cNvSpPr>
            <a:spLocks noGrp="1"/>
          </p:cNvSpPr>
          <p:nvPr>
            <p:ph type="title"/>
          </p:nvPr>
        </p:nvSpPr>
        <p:spPr/>
        <p:txBody>
          <a:bodyPr/>
          <a:lstStyle/>
          <a:p>
            <a:r>
              <a:rPr lang="en-US" cap="none" dirty="0"/>
              <a:t>Tell Me More</a:t>
            </a:r>
          </a:p>
        </p:txBody>
      </p:sp>
      <p:sp>
        <p:nvSpPr>
          <p:cNvPr id="3" name="Content Placeholder 2">
            <a:extLst>
              <a:ext uri="{FF2B5EF4-FFF2-40B4-BE49-F238E27FC236}">
                <a16:creationId xmlns:a16="http://schemas.microsoft.com/office/drawing/2014/main" id="{E5829C71-9A4C-430B-833F-C49374A00C93}"/>
              </a:ext>
            </a:extLst>
          </p:cNvPr>
          <p:cNvSpPr>
            <a:spLocks noGrp="1"/>
          </p:cNvSpPr>
          <p:nvPr>
            <p:ph idx="1"/>
          </p:nvPr>
        </p:nvSpPr>
        <p:spPr/>
        <p:txBody>
          <a:bodyPr>
            <a:normAutofit/>
          </a:bodyPr>
          <a:lstStyle/>
          <a:p>
            <a:r>
              <a:rPr lang="en-US" sz="2400" b="1" dirty="0">
                <a:latin typeface="Abadi" panose="020B0604020104020204" pitchFamily="34" charset="0"/>
              </a:rPr>
              <a:t>MRPC 1.14 (b)</a:t>
            </a:r>
          </a:p>
          <a:p>
            <a:r>
              <a:rPr lang="en-US" sz="2400" b="1" dirty="0">
                <a:latin typeface="Abadi" panose="020B0604020104020204" pitchFamily="34" charset="0"/>
              </a:rPr>
              <a:t>(b) When the lawyer reasonably believes that the client has diminished capacity, is at risk of </a:t>
            </a:r>
            <a:r>
              <a:rPr lang="en-US" sz="2400" b="1" u="sng" dirty="0">
                <a:latin typeface="Abadi" panose="020B0604020104020204" pitchFamily="34" charset="0"/>
              </a:rPr>
              <a:t>substantial physical, financial or other harm</a:t>
            </a:r>
            <a:r>
              <a:rPr lang="en-US" sz="2400" b="1" dirty="0">
                <a:latin typeface="Abadi" panose="020B0604020104020204" pitchFamily="34" charset="0"/>
              </a:rPr>
              <a:t> unless action is taken and cannot adequately act in the client's own interest, the lawyer may take reasonably necessary protective action, </a:t>
            </a:r>
            <a:r>
              <a:rPr lang="en-US" sz="2400" b="1" u="sng" dirty="0">
                <a:latin typeface="Abadi" panose="020B0604020104020204" pitchFamily="34" charset="0"/>
              </a:rPr>
              <a:t>including consulting with individuals or entities that have the ability to take action to protect the client</a:t>
            </a:r>
            <a:r>
              <a:rPr lang="en-US" sz="2400" b="1" dirty="0">
                <a:latin typeface="Abadi" panose="020B0604020104020204" pitchFamily="34" charset="0"/>
              </a:rPr>
              <a:t> and, in appropriate cases, seeking the appointment of a guardian ad litem, conservator or guardian.</a:t>
            </a:r>
          </a:p>
        </p:txBody>
      </p:sp>
      <p:pic>
        <p:nvPicPr>
          <p:cNvPr id="4" name="Picture 3">
            <a:extLst>
              <a:ext uri="{FF2B5EF4-FFF2-40B4-BE49-F238E27FC236}">
                <a16:creationId xmlns:a16="http://schemas.microsoft.com/office/drawing/2014/main" id="{1D0C0DD8-2E48-428A-9831-68687284578B}"/>
              </a:ext>
            </a:extLst>
          </p:cNvPr>
          <p:cNvPicPr>
            <a:picLocks noChangeAspect="1"/>
          </p:cNvPicPr>
          <p:nvPr/>
        </p:nvPicPr>
        <p:blipFill>
          <a:blip r:embed="rId2"/>
          <a:stretch>
            <a:fillRect/>
          </a:stretch>
        </p:blipFill>
        <p:spPr>
          <a:xfrm>
            <a:off x="7657285" y="366869"/>
            <a:ext cx="3686425" cy="2064398"/>
          </a:xfrm>
          <a:prstGeom prst="rect">
            <a:avLst/>
          </a:prstGeom>
        </p:spPr>
      </p:pic>
    </p:spTree>
    <p:extLst>
      <p:ext uri="{BB962C8B-B14F-4D97-AF65-F5344CB8AC3E}">
        <p14:creationId xmlns:p14="http://schemas.microsoft.com/office/powerpoint/2010/main" val="327237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DD98-C7FE-4688-A9BC-05EFB2AD6C02}"/>
              </a:ext>
            </a:extLst>
          </p:cNvPr>
          <p:cNvSpPr>
            <a:spLocks noGrp="1"/>
          </p:cNvSpPr>
          <p:nvPr>
            <p:ph type="title"/>
          </p:nvPr>
        </p:nvSpPr>
        <p:spPr/>
        <p:txBody>
          <a:bodyPr/>
          <a:lstStyle/>
          <a:p>
            <a:r>
              <a:rPr lang="en-US" cap="none" dirty="0"/>
              <a:t>MRPC 1.14 Comment 1</a:t>
            </a:r>
          </a:p>
        </p:txBody>
      </p:sp>
      <p:sp>
        <p:nvSpPr>
          <p:cNvPr id="3" name="Content Placeholder 2">
            <a:extLst>
              <a:ext uri="{FF2B5EF4-FFF2-40B4-BE49-F238E27FC236}">
                <a16:creationId xmlns:a16="http://schemas.microsoft.com/office/drawing/2014/main" id="{8C757B0D-896A-4904-B2A4-8EC165D405D3}"/>
              </a:ext>
            </a:extLst>
          </p:cNvPr>
          <p:cNvSpPr>
            <a:spLocks noGrp="1"/>
          </p:cNvSpPr>
          <p:nvPr>
            <p:ph idx="1"/>
          </p:nvPr>
        </p:nvSpPr>
        <p:spPr/>
        <p:txBody>
          <a:bodyPr>
            <a:normAutofit lnSpcReduction="10000"/>
          </a:bodyPr>
          <a:lstStyle/>
          <a:p>
            <a:r>
              <a:rPr lang="en-US" dirty="0"/>
              <a:t>[1] The normal client-lawyer relationship is based on the assumption that the client, when properly advised and assisted, is capable of making decisions about important matters. When the client is a minor or suffers from a diminished mental capacity, however, maintaining the ordinary client-lawyer relationship may not be possible in all respects. In particular, a severely incapacitated person may have no power to make legally binding decisions. </a:t>
            </a:r>
            <a:r>
              <a:rPr lang="en-US" b="1" u="sng" dirty="0">
                <a:latin typeface="Abadi" panose="020B0604020104020204" pitchFamily="34" charset="0"/>
              </a:rPr>
              <a:t>Nevertheless, a client with diminished capacity often has the ability to understand, deliberate upon, and reach conclusions about matters affecting the client's own well-being. </a:t>
            </a:r>
            <a:r>
              <a:rPr lang="en-US" dirty="0"/>
              <a:t>For example, children as young as five or six years of age, and certainly those of ten or twelve, are regarded as having opinions that are entitled to weight in legal proceedings concerning their custody. </a:t>
            </a:r>
            <a:r>
              <a:rPr lang="en-US" b="1" u="sng" dirty="0">
                <a:latin typeface="Abadi" panose="020B0604020104020204" pitchFamily="34" charset="0"/>
              </a:rPr>
              <a:t>So also, it is recognized that some persons of advanced age can be quite capable of handling routine financial matters while needing special legal protection concerning major transactions.</a:t>
            </a:r>
          </a:p>
        </p:txBody>
      </p:sp>
      <p:pic>
        <p:nvPicPr>
          <p:cNvPr id="4" name="Picture 3">
            <a:extLst>
              <a:ext uri="{FF2B5EF4-FFF2-40B4-BE49-F238E27FC236}">
                <a16:creationId xmlns:a16="http://schemas.microsoft.com/office/drawing/2014/main" id="{6D55B35A-1B48-440A-9FB5-22F3B5C12148}"/>
              </a:ext>
            </a:extLst>
          </p:cNvPr>
          <p:cNvPicPr>
            <a:picLocks noChangeAspect="1"/>
          </p:cNvPicPr>
          <p:nvPr/>
        </p:nvPicPr>
        <p:blipFill>
          <a:blip r:embed="rId2"/>
          <a:stretch>
            <a:fillRect/>
          </a:stretch>
        </p:blipFill>
        <p:spPr>
          <a:xfrm>
            <a:off x="9054258" y="45456"/>
            <a:ext cx="2915420" cy="1933050"/>
          </a:xfrm>
          <a:prstGeom prst="rect">
            <a:avLst/>
          </a:prstGeom>
        </p:spPr>
      </p:pic>
    </p:spTree>
    <p:extLst>
      <p:ext uri="{BB962C8B-B14F-4D97-AF65-F5344CB8AC3E}">
        <p14:creationId xmlns:p14="http://schemas.microsoft.com/office/powerpoint/2010/main" val="1609920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2316-0088-4885-B723-1740D4A30DC5}"/>
              </a:ext>
            </a:extLst>
          </p:cNvPr>
          <p:cNvSpPr>
            <a:spLocks noGrp="1"/>
          </p:cNvSpPr>
          <p:nvPr>
            <p:ph type="title"/>
          </p:nvPr>
        </p:nvSpPr>
        <p:spPr/>
        <p:txBody>
          <a:bodyPr/>
          <a:lstStyle/>
          <a:p>
            <a:r>
              <a:rPr lang="en-US" dirty="0"/>
              <a:t>MRPC 1.14 </a:t>
            </a:r>
            <a:r>
              <a:rPr lang="en-US" cap="none" dirty="0"/>
              <a:t>Comments</a:t>
            </a:r>
            <a:r>
              <a:rPr lang="en-US" dirty="0"/>
              <a:t> 2 – 3 </a:t>
            </a:r>
          </a:p>
        </p:txBody>
      </p:sp>
      <p:sp>
        <p:nvSpPr>
          <p:cNvPr id="3" name="Content Placeholder 2">
            <a:extLst>
              <a:ext uri="{FF2B5EF4-FFF2-40B4-BE49-F238E27FC236}">
                <a16:creationId xmlns:a16="http://schemas.microsoft.com/office/drawing/2014/main" id="{247C79B7-87DB-4607-B90C-2EA02BA0E3BF}"/>
              </a:ext>
            </a:extLst>
          </p:cNvPr>
          <p:cNvSpPr>
            <a:spLocks noGrp="1"/>
          </p:cNvSpPr>
          <p:nvPr>
            <p:ph idx="1"/>
          </p:nvPr>
        </p:nvSpPr>
        <p:spPr/>
        <p:txBody>
          <a:bodyPr>
            <a:noAutofit/>
          </a:bodyPr>
          <a:lstStyle/>
          <a:p>
            <a:r>
              <a:rPr lang="en-US" sz="2000" dirty="0"/>
              <a:t>[2] The fact that a client suffers a disability </a:t>
            </a:r>
            <a:r>
              <a:rPr lang="en-US" sz="2000" b="1" u="sng" dirty="0"/>
              <a:t>does not diminish the lawyer's obligation to treat the client with attention and respect</a:t>
            </a:r>
            <a:r>
              <a:rPr lang="en-US" sz="2000" b="1" dirty="0"/>
              <a:t>. </a:t>
            </a:r>
            <a:r>
              <a:rPr lang="en-US" sz="2000" dirty="0"/>
              <a:t>Even if the person has a legal representative, the lawyer should as far as possible accord the represented person the status of client, particularly in maintaining communication.</a:t>
            </a:r>
          </a:p>
          <a:p>
            <a:r>
              <a:rPr lang="en-US" sz="2000" dirty="0"/>
              <a:t>[3] </a:t>
            </a:r>
            <a:r>
              <a:rPr lang="en-US" sz="2000" b="1" u="sng" dirty="0"/>
              <a:t>The client may wish to have family members or other persons participate in discussions with the lawyer</a:t>
            </a:r>
            <a:r>
              <a:rPr lang="en-US" sz="2000" dirty="0"/>
              <a:t>. When necessary to assist in the representation, the presence of such persons generally does not affect the applicability of the attorney-client evidentiary privilege. Nevertheless, the lawyer must keep the client's interests foremost and, except for protective action authorized under paragraph (b), </a:t>
            </a:r>
            <a:r>
              <a:rPr lang="en-US" sz="2000" b="1" u="sng" dirty="0"/>
              <a:t>must look to the client, and not family members, to make decisions on the client's behalf.</a:t>
            </a:r>
          </a:p>
        </p:txBody>
      </p:sp>
      <p:pic>
        <p:nvPicPr>
          <p:cNvPr id="4" name="Picture 3">
            <a:extLst>
              <a:ext uri="{FF2B5EF4-FFF2-40B4-BE49-F238E27FC236}">
                <a16:creationId xmlns:a16="http://schemas.microsoft.com/office/drawing/2014/main" id="{B82F948E-8252-4EF3-B4B8-7CC59F041487}"/>
              </a:ext>
            </a:extLst>
          </p:cNvPr>
          <p:cNvPicPr>
            <a:picLocks noChangeAspect="1"/>
          </p:cNvPicPr>
          <p:nvPr/>
        </p:nvPicPr>
        <p:blipFill>
          <a:blip r:embed="rId2"/>
          <a:stretch>
            <a:fillRect/>
          </a:stretch>
        </p:blipFill>
        <p:spPr>
          <a:xfrm>
            <a:off x="9513116" y="286603"/>
            <a:ext cx="2341118" cy="1491317"/>
          </a:xfrm>
          <a:prstGeom prst="rect">
            <a:avLst/>
          </a:prstGeom>
        </p:spPr>
      </p:pic>
    </p:spTree>
    <p:extLst>
      <p:ext uri="{BB962C8B-B14F-4D97-AF65-F5344CB8AC3E}">
        <p14:creationId xmlns:p14="http://schemas.microsoft.com/office/powerpoint/2010/main" val="241839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2176-A6D1-4041-8500-F1EC24AC657C}"/>
              </a:ext>
            </a:extLst>
          </p:cNvPr>
          <p:cNvSpPr>
            <a:spLocks noGrp="1"/>
          </p:cNvSpPr>
          <p:nvPr>
            <p:ph type="title"/>
          </p:nvPr>
        </p:nvSpPr>
        <p:spPr>
          <a:xfrm>
            <a:off x="581192" y="702156"/>
            <a:ext cx="11029616" cy="525753"/>
          </a:xfrm>
        </p:spPr>
        <p:txBody>
          <a:bodyPr>
            <a:normAutofit fontScale="90000"/>
          </a:bodyPr>
          <a:lstStyle/>
          <a:p>
            <a:r>
              <a:rPr lang="en-US" cap="none" dirty="0"/>
              <a:t>MRPC 1.14 Comment 5 (Excerpt) </a:t>
            </a:r>
          </a:p>
        </p:txBody>
      </p:sp>
      <p:sp>
        <p:nvSpPr>
          <p:cNvPr id="3" name="Content Placeholder 2">
            <a:extLst>
              <a:ext uri="{FF2B5EF4-FFF2-40B4-BE49-F238E27FC236}">
                <a16:creationId xmlns:a16="http://schemas.microsoft.com/office/drawing/2014/main" id="{BBF68311-37FD-4623-86BA-3DAF5EB316F6}"/>
              </a:ext>
            </a:extLst>
          </p:cNvPr>
          <p:cNvSpPr>
            <a:spLocks noGrp="1"/>
          </p:cNvSpPr>
          <p:nvPr>
            <p:ph idx="1"/>
          </p:nvPr>
        </p:nvSpPr>
        <p:spPr>
          <a:xfrm>
            <a:off x="581191" y="1815111"/>
            <a:ext cx="11029615" cy="3634486"/>
          </a:xfrm>
        </p:spPr>
        <p:txBody>
          <a:bodyPr>
            <a:noAutofit/>
          </a:bodyPr>
          <a:lstStyle/>
          <a:p>
            <a:r>
              <a:rPr lang="en-US" sz="2400" dirty="0">
                <a:latin typeface="Abadi" panose="020B0604020104020204" pitchFamily="34" charset="0"/>
              </a:rPr>
              <a:t>Such measures could include: </a:t>
            </a:r>
            <a:r>
              <a:rPr lang="en-US" sz="2400" b="1" u="sng" dirty="0">
                <a:latin typeface="Abadi" panose="020B0604020104020204" pitchFamily="34" charset="0"/>
              </a:rPr>
              <a:t>consulting with family members, using a reconsideration period </a:t>
            </a:r>
            <a:r>
              <a:rPr lang="en-US" sz="2400" dirty="0">
                <a:latin typeface="Abadi" panose="020B0604020104020204" pitchFamily="34" charset="0"/>
              </a:rPr>
              <a:t>to permit clarification or improvement of circumstances, using voluntary surrogate decision-making tools such as durable powers of attorney or </a:t>
            </a:r>
            <a:r>
              <a:rPr lang="en-US" sz="2400" b="1" u="sng" dirty="0">
                <a:latin typeface="Abadi" panose="020B0604020104020204" pitchFamily="34" charset="0"/>
              </a:rPr>
              <a:t>consulting</a:t>
            </a:r>
            <a:r>
              <a:rPr lang="en-US" sz="2400" dirty="0">
                <a:latin typeface="Abadi" panose="020B0604020104020204" pitchFamily="34" charset="0"/>
              </a:rPr>
              <a:t> with support groups, professional services, adult-protective agencies or other individuals or entities that have the ability to protect the client.</a:t>
            </a:r>
          </a:p>
          <a:p>
            <a:r>
              <a:rPr lang="en-US" sz="2400" dirty="0">
                <a:latin typeface="Abadi" panose="020B0604020104020204" pitchFamily="34" charset="0"/>
              </a:rPr>
              <a:t>In taking any protective action, the lawyer should be guided by such factors as the </a:t>
            </a:r>
            <a:r>
              <a:rPr lang="en-US" sz="2400" b="1" u="sng" dirty="0">
                <a:latin typeface="Abadi" panose="020B0604020104020204" pitchFamily="34" charset="0"/>
              </a:rPr>
              <a:t>wishes and values of the client </a:t>
            </a:r>
            <a:r>
              <a:rPr lang="en-US" sz="2400" dirty="0">
                <a:latin typeface="Abadi" panose="020B0604020104020204" pitchFamily="34" charset="0"/>
              </a:rPr>
              <a:t>to the extent known, the </a:t>
            </a:r>
            <a:r>
              <a:rPr lang="en-US" sz="2400" b="1" u="sng" dirty="0">
                <a:latin typeface="Abadi" panose="020B0604020104020204" pitchFamily="34" charset="0"/>
              </a:rPr>
              <a:t>client's best interests </a:t>
            </a:r>
            <a:r>
              <a:rPr lang="en-US" sz="2400" dirty="0">
                <a:latin typeface="Abadi" panose="020B0604020104020204" pitchFamily="34" charset="0"/>
              </a:rPr>
              <a:t>and the </a:t>
            </a:r>
            <a:r>
              <a:rPr lang="en-US" sz="2400" b="1" u="sng" dirty="0">
                <a:latin typeface="Abadi" panose="020B0604020104020204" pitchFamily="34" charset="0"/>
              </a:rPr>
              <a:t>goals of intruding into the client's decision-making autonomy to the least extent feasible, maximizing client capacities and respecting the client's family and social connections.</a:t>
            </a:r>
          </a:p>
        </p:txBody>
      </p:sp>
      <p:pic>
        <p:nvPicPr>
          <p:cNvPr id="4" name="Picture 3">
            <a:extLst>
              <a:ext uri="{FF2B5EF4-FFF2-40B4-BE49-F238E27FC236}">
                <a16:creationId xmlns:a16="http://schemas.microsoft.com/office/drawing/2014/main" id="{CB517DE9-7C86-447C-AD36-113CACC750BC}"/>
              </a:ext>
            </a:extLst>
          </p:cNvPr>
          <p:cNvPicPr>
            <a:picLocks noChangeAspect="1"/>
          </p:cNvPicPr>
          <p:nvPr/>
        </p:nvPicPr>
        <p:blipFill>
          <a:blip r:embed="rId2"/>
          <a:stretch>
            <a:fillRect/>
          </a:stretch>
        </p:blipFill>
        <p:spPr>
          <a:xfrm>
            <a:off x="8853132" y="187724"/>
            <a:ext cx="2901948" cy="1554615"/>
          </a:xfrm>
          <a:prstGeom prst="rect">
            <a:avLst/>
          </a:prstGeom>
        </p:spPr>
      </p:pic>
    </p:spTree>
    <p:extLst>
      <p:ext uri="{BB962C8B-B14F-4D97-AF65-F5344CB8AC3E}">
        <p14:creationId xmlns:p14="http://schemas.microsoft.com/office/powerpoint/2010/main" val="2598072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10EB-7F08-4F75-BB38-F370C5EBEA8B}"/>
              </a:ext>
            </a:extLst>
          </p:cNvPr>
          <p:cNvSpPr>
            <a:spLocks noGrp="1"/>
          </p:cNvSpPr>
          <p:nvPr>
            <p:ph type="title"/>
          </p:nvPr>
        </p:nvSpPr>
        <p:spPr>
          <a:xfrm>
            <a:off x="581191" y="288290"/>
            <a:ext cx="11029616" cy="1188720"/>
          </a:xfrm>
        </p:spPr>
        <p:txBody>
          <a:bodyPr>
            <a:normAutofit/>
          </a:bodyPr>
          <a:lstStyle/>
          <a:p>
            <a:r>
              <a:rPr lang="en-US" cap="none" dirty="0"/>
              <a:t>What Do Those Slides Sound Like? </a:t>
            </a:r>
          </a:p>
        </p:txBody>
      </p:sp>
      <p:pic>
        <p:nvPicPr>
          <p:cNvPr id="5" name="Content Placeholder 4">
            <a:extLst>
              <a:ext uri="{FF2B5EF4-FFF2-40B4-BE49-F238E27FC236}">
                <a16:creationId xmlns:a16="http://schemas.microsoft.com/office/drawing/2014/main" id="{BA51F55B-3696-4DEF-B7A5-6FE10689E61C}"/>
              </a:ext>
            </a:extLst>
          </p:cNvPr>
          <p:cNvPicPr>
            <a:picLocks noGrp="1" noChangeAspect="1"/>
          </p:cNvPicPr>
          <p:nvPr>
            <p:ph idx="1"/>
          </p:nvPr>
        </p:nvPicPr>
        <p:blipFill>
          <a:blip r:embed="rId2"/>
          <a:stretch>
            <a:fillRect/>
          </a:stretch>
        </p:blipFill>
        <p:spPr>
          <a:xfrm>
            <a:off x="1265159" y="1303932"/>
            <a:ext cx="9687478" cy="5449206"/>
          </a:xfrm>
          <a:prstGeom prst="rect">
            <a:avLst/>
          </a:prstGeom>
        </p:spPr>
      </p:pic>
    </p:spTree>
    <p:extLst>
      <p:ext uri="{BB962C8B-B14F-4D97-AF65-F5344CB8AC3E}">
        <p14:creationId xmlns:p14="http://schemas.microsoft.com/office/powerpoint/2010/main" val="298717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911" y="643468"/>
            <a:ext cx="3177847" cy="1674180"/>
          </a:xfrm>
        </p:spPr>
        <p:txBody>
          <a:bodyPr vert="horz" lIns="91440" tIns="45720" rIns="91440" bIns="45720" rtlCol="0" anchor="b">
            <a:normAutofit/>
          </a:bodyPr>
          <a:lstStyle/>
          <a:p>
            <a:r>
              <a:rPr lang="en-US" sz="3100" cap="none"/>
              <a:t>Practical Tool Steps In Supporting Decision Making </a:t>
            </a:r>
          </a:p>
        </p:txBody>
      </p:sp>
      <p:cxnSp>
        <p:nvCxnSpPr>
          <p:cNvPr id="13" name="Straight Connector 12">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58064" y="2639380"/>
            <a:ext cx="3205049" cy="3229714"/>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a:solidFill>
                  <a:schemeClr val="tx1">
                    <a:lumMod val="75000"/>
                    <a:lumOff val="25000"/>
                  </a:schemeClr>
                </a:solidFill>
                <a:hlinkClick r:id="rId2"/>
              </a:rPr>
              <a:t>https://www.americanbar.org/groups/law_aging/resources/guardianship_law_practice/practical_tool/</a:t>
            </a:r>
            <a:r>
              <a:rPr lang="en-US">
                <a:solidFill>
                  <a:schemeClr val="tx1">
                    <a:lumMod val="75000"/>
                    <a:lumOff val="25000"/>
                  </a:schemeClr>
                </a:solidFill>
              </a:rPr>
              <a:t> </a:t>
            </a:r>
          </a:p>
        </p:txBody>
      </p:sp>
      <p:pic>
        <p:nvPicPr>
          <p:cNvPr id="5" name="Content Placeholder 4"/>
          <p:cNvPicPr>
            <a:picLocks noGrp="1" noChangeAspect="1"/>
          </p:cNvPicPr>
          <p:nvPr>
            <p:ph idx="1"/>
          </p:nvPr>
        </p:nvPicPr>
        <p:blipFill>
          <a:blip r:embed="rId3"/>
          <a:stretch>
            <a:fillRect/>
          </a:stretch>
        </p:blipFill>
        <p:spPr>
          <a:xfrm>
            <a:off x="4653447" y="671566"/>
            <a:ext cx="6892560" cy="5169420"/>
          </a:xfrm>
          <a:prstGeom prst="rect">
            <a:avLst/>
          </a:prstGeom>
        </p:spPr>
      </p:pic>
      <p:sp>
        <p:nvSpPr>
          <p:cNvPr id="15" name="Rectangle 14">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6A4CAC23-C1B6-4F05-8D01-FFAFDE2323A6}"/>
              </a:ext>
            </a:extLst>
          </p:cNvPr>
          <p:cNvPicPr>
            <a:picLocks noChangeAspect="1"/>
          </p:cNvPicPr>
          <p:nvPr/>
        </p:nvPicPr>
        <p:blipFill>
          <a:blip r:embed="rId4"/>
          <a:stretch>
            <a:fillRect/>
          </a:stretch>
        </p:blipFill>
        <p:spPr>
          <a:xfrm>
            <a:off x="1154810" y="4179720"/>
            <a:ext cx="2901948" cy="1554615"/>
          </a:xfrm>
          <a:prstGeom prst="rect">
            <a:avLst/>
          </a:prstGeom>
        </p:spPr>
      </p:pic>
    </p:spTree>
    <p:extLst>
      <p:ext uri="{BB962C8B-B14F-4D97-AF65-F5344CB8AC3E}">
        <p14:creationId xmlns:p14="http://schemas.microsoft.com/office/powerpoint/2010/main" val="789915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359B4D-211D-43D2-95F4-FD7FBE48CC64}"/>
              </a:ext>
            </a:extLst>
          </p:cNvPr>
          <p:cNvPicPr>
            <a:picLocks noChangeAspect="1"/>
          </p:cNvPicPr>
          <p:nvPr/>
        </p:nvPicPr>
        <p:blipFill>
          <a:blip r:embed="rId2"/>
          <a:stretch>
            <a:fillRect/>
          </a:stretch>
        </p:blipFill>
        <p:spPr>
          <a:xfrm>
            <a:off x="8121445" y="1509762"/>
            <a:ext cx="3427091" cy="384739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5" name="Title 4">
            <a:extLst>
              <a:ext uri="{FF2B5EF4-FFF2-40B4-BE49-F238E27FC236}">
                <a16:creationId xmlns:a16="http://schemas.microsoft.com/office/drawing/2014/main" id="{DD225E52-4508-4C8A-86CE-C1B2AC966C28}"/>
              </a:ext>
            </a:extLst>
          </p:cNvPr>
          <p:cNvSpPr>
            <a:spLocks noGrp="1"/>
          </p:cNvSpPr>
          <p:nvPr>
            <p:ph type="title"/>
          </p:nvPr>
        </p:nvSpPr>
        <p:spPr>
          <a:xfrm>
            <a:off x="913774" y="288494"/>
            <a:ext cx="6564205" cy="1573863"/>
          </a:xfrm>
        </p:spPr>
        <p:txBody>
          <a:bodyPr>
            <a:normAutofit/>
          </a:bodyPr>
          <a:lstStyle/>
          <a:p>
            <a:r>
              <a:rPr lang="en-US" cap="none" dirty="0"/>
              <a:t>How Do We Assess Capacity?</a:t>
            </a:r>
          </a:p>
        </p:txBody>
      </p:sp>
      <p:sp>
        <p:nvSpPr>
          <p:cNvPr id="6" name="Content Placeholder 5">
            <a:extLst>
              <a:ext uri="{FF2B5EF4-FFF2-40B4-BE49-F238E27FC236}">
                <a16:creationId xmlns:a16="http://schemas.microsoft.com/office/drawing/2014/main" id="{1868A1B9-3F5A-4F79-ACE1-37891F20BE2E}"/>
              </a:ext>
            </a:extLst>
          </p:cNvPr>
          <p:cNvSpPr>
            <a:spLocks noGrp="1"/>
          </p:cNvSpPr>
          <p:nvPr>
            <p:ph sz="quarter" idx="13"/>
          </p:nvPr>
        </p:nvSpPr>
        <p:spPr>
          <a:xfrm>
            <a:off x="913774" y="2367092"/>
            <a:ext cx="6564207" cy="3881309"/>
          </a:xfrm>
        </p:spPr>
        <p:txBody>
          <a:bodyPr>
            <a:normAutofit/>
          </a:bodyPr>
          <a:lstStyle/>
          <a:p>
            <a:r>
              <a:rPr lang="en-US" cap="none" dirty="0">
                <a:latin typeface="Abadi" panose="020B0604020104020204" pitchFamily="34" charset="0"/>
              </a:rPr>
              <a:t>We do it every time we communicate interactively</a:t>
            </a:r>
          </a:p>
          <a:p>
            <a:r>
              <a:rPr lang="en-US" cap="none" dirty="0">
                <a:latin typeface="Abadi" panose="020B0604020104020204" pitchFamily="34" charset="0"/>
              </a:rPr>
              <a:t>There Is No Simple Test, </a:t>
            </a:r>
          </a:p>
          <a:p>
            <a:r>
              <a:rPr lang="en-US" cap="none" dirty="0">
                <a:latin typeface="Abadi" panose="020B0604020104020204" pitchFamily="34" charset="0"/>
              </a:rPr>
              <a:t>Look To The Totality Of The Circumstances – The Clients Ability To Communicate And Give Informed Consent </a:t>
            </a:r>
          </a:p>
          <a:p>
            <a:r>
              <a:rPr lang="en-US" cap="none" dirty="0">
                <a:latin typeface="Abadi" panose="020B0604020104020204" pitchFamily="34" charset="0"/>
              </a:rPr>
              <a:t>When In Doubt, Seek Guidance Before Proceeding </a:t>
            </a:r>
          </a:p>
        </p:txBody>
      </p:sp>
      <p:pic>
        <p:nvPicPr>
          <p:cNvPr id="2" name="Picture 1">
            <a:extLst>
              <a:ext uri="{FF2B5EF4-FFF2-40B4-BE49-F238E27FC236}">
                <a16:creationId xmlns:a16="http://schemas.microsoft.com/office/drawing/2014/main" id="{9072832B-94E4-4443-8A24-374C2E39DA68}"/>
              </a:ext>
            </a:extLst>
          </p:cNvPr>
          <p:cNvPicPr>
            <a:picLocks noChangeAspect="1"/>
          </p:cNvPicPr>
          <p:nvPr/>
        </p:nvPicPr>
        <p:blipFill>
          <a:blip r:embed="rId3"/>
          <a:stretch>
            <a:fillRect/>
          </a:stretch>
        </p:blipFill>
        <p:spPr>
          <a:xfrm>
            <a:off x="643464" y="4995644"/>
            <a:ext cx="2901948" cy="1554615"/>
          </a:xfrm>
          <a:prstGeom prst="rect">
            <a:avLst/>
          </a:prstGeom>
        </p:spPr>
      </p:pic>
    </p:spTree>
    <p:extLst>
      <p:ext uri="{BB962C8B-B14F-4D97-AF65-F5344CB8AC3E}">
        <p14:creationId xmlns:p14="http://schemas.microsoft.com/office/powerpoint/2010/main" val="14278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a:extLst>
              <a:ext uri="{FF2B5EF4-FFF2-40B4-BE49-F238E27FC236}">
                <a16:creationId xmlns:a16="http://schemas.microsoft.com/office/drawing/2014/main" id="{56C4A040-57D3-484A-BD33-6519AC945C3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441940" y="129471"/>
            <a:ext cx="4908430" cy="6432035"/>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24" y="5167104"/>
            <a:ext cx="2856803" cy="1523628"/>
          </a:xfrm>
          <a:prstGeom prst="rect">
            <a:avLst/>
          </a:prstGeom>
        </p:spPr>
      </p:pic>
    </p:spTree>
    <p:extLst>
      <p:ext uri="{BB962C8B-B14F-4D97-AF65-F5344CB8AC3E}">
        <p14:creationId xmlns:p14="http://schemas.microsoft.com/office/powerpoint/2010/main" val="3317351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4552-9E2F-4DE8-A2A8-4B020818426B}"/>
              </a:ext>
            </a:extLst>
          </p:cNvPr>
          <p:cNvSpPr>
            <a:spLocks noGrp="1"/>
          </p:cNvSpPr>
          <p:nvPr>
            <p:ph type="title"/>
          </p:nvPr>
        </p:nvSpPr>
        <p:spPr>
          <a:xfrm>
            <a:off x="2087563" y="457200"/>
            <a:ext cx="8229600" cy="1143000"/>
          </a:xfrm>
        </p:spPr>
        <p:txBody>
          <a:bodyPr>
            <a:normAutofit fontScale="90000"/>
          </a:bodyPr>
          <a:lstStyle/>
          <a:p>
            <a:pPr>
              <a:defRPr/>
            </a:pPr>
            <a:r>
              <a:rPr lang="en-US" dirty="0"/>
              <a:t>Develop a Process</a:t>
            </a:r>
            <a:br>
              <a:rPr lang="en-US" dirty="0"/>
            </a:br>
            <a:endParaRPr lang="en-US" dirty="0"/>
          </a:p>
        </p:txBody>
      </p:sp>
      <p:sp>
        <p:nvSpPr>
          <p:cNvPr id="3" name="Content Placeholder 2">
            <a:extLst>
              <a:ext uri="{FF2B5EF4-FFF2-40B4-BE49-F238E27FC236}">
                <a16:creationId xmlns:a16="http://schemas.microsoft.com/office/drawing/2014/main" id="{EAC81979-D840-47A7-9EAC-F90FCB5B08FD}"/>
              </a:ext>
            </a:extLst>
          </p:cNvPr>
          <p:cNvSpPr>
            <a:spLocks noGrp="1"/>
          </p:cNvSpPr>
          <p:nvPr>
            <p:ph idx="1"/>
          </p:nvPr>
        </p:nvSpPr>
        <p:spPr>
          <a:xfrm>
            <a:off x="844764" y="1357803"/>
            <a:ext cx="10364452" cy="4991239"/>
          </a:xfrm>
        </p:spPr>
        <p:txBody>
          <a:bodyPr/>
          <a:lstStyle/>
          <a:p>
            <a:pPr>
              <a:defRPr/>
            </a:pPr>
            <a:r>
              <a:rPr lang="en-US" sz="3200" cap="none" dirty="0"/>
              <a:t>Meant To Structure And Record Observations  </a:t>
            </a:r>
          </a:p>
          <a:p>
            <a:pPr>
              <a:defRPr/>
            </a:pPr>
            <a:r>
              <a:rPr lang="en-US" sz="3200" cap="none" dirty="0"/>
              <a:t>Systematic In Process</a:t>
            </a:r>
          </a:p>
          <a:p>
            <a:pPr>
              <a:defRPr/>
            </a:pPr>
            <a:r>
              <a:rPr lang="en-US" sz="3200" cap="none" dirty="0"/>
              <a:t>Accountable and Documented</a:t>
            </a:r>
          </a:p>
          <a:p>
            <a:pPr>
              <a:defRPr/>
            </a:pPr>
            <a:r>
              <a:rPr lang="en-US" sz="3200" cap="none" dirty="0"/>
              <a:t>Standardized Intake And Interview Templates</a:t>
            </a:r>
          </a:p>
          <a:p>
            <a:pPr>
              <a:defRPr/>
            </a:pPr>
            <a:endParaRPr lang="en-US" dirty="0"/>
          </a:p>
        </p:txBody>
      </p:sp>
      <p:pic>
        <p:nvPicPr>
          <p:cNvPr id="4" name="Picture 3">
            <a:extLst>
              <a:ext uri="{FF2B5EF4-FFF2-40B4-BE49-F238E27FC236}">
                <a16:creationId xmlns:a16="http://schemas.microsoft.com/office/drawing/2014/main" id="{5C7BB6E4-870B-4454-B9EE-703AAB8C8C93}"/>
              </a:ext>
            </a:extLst>
          </p:cNvPr>
          <p:cNvPicPr>
            <a:picLocks noChangeAspect="1"/>
          </p:cNvPicPr>
          <p:nvPr/>
        </p:nvPicPr>
        <p:blipFill>
          <a:blip r:embed="rId2"/>
          <a:stretch>
            <a:fillRect/>
          </a:stretch>
        </p:blipFill>
        <p:spPr>
          <a:xfrm>
            <a:off x="7810538" y="4556163"/>
            <a:ext cx="4151836" cy="2217861"/>
          </a:xfrm>
          <a:prstGeom prst="rect">
            <a:avLst/>
          </a:prstGeom>
        </p:spPr>
      </p:pic>
      <p:pic>
        <p:nvPicPr>
          <p:cNvPr id="6" name="Picture 5">
            <a:extLst>
              <a:ext uri="{FF2B5EF4-FFF2-40B4-BE49-F238E27FC236}">
                <a16:creationId xmlns:a16="http://schemas.microsoft.com/office/drawing/2014/main" id="{81AF81D3-56EF-4C9D-B98B-2D8652A685E3}"/>
              </a:ext>
            </a:extLst>
          </p:cNvPr>
          <p:cNvPicPr>
            <a:picLocks noChangeAspect="1"/>
          </p:cNvPicPr>
          <p:nvPr/>
        </p:nvPicPr>
        <p:blipFill>
          <a:blip r:embed="rId3"/>
          <a:stretch>
            <a:fillRect/>
          </a:stretch>
        </p:blipFill>
        <p:spPr>
          <a:xfrm>
            <a:off x="117104" y="4556163"/>
            <a:ext cx="3940918" cy="2217861"/>
          </a:xfrm>
          <a:prstGeom prst="rect">
            <a:avLst/>
          </a:prstGeom>
        </p:spPr>
      </p:pic>
    </p:spTree>
    <p:extLst>
      <p:ext uri="{BB962C8B-B14F-4D97-AF65-F5344CB8AC3E}">
        <p14:creationId xmlns:p14="http://schemas.microsoft.com/office/powerpoint/2010/main" val="384062234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a:extLst>
              <a:ext uri="{FF2B5EF4-FFF2-40B4-BE49-F238E27FC236}">
                <a16:creationId xmlns:a16="http://schemas.microsoft.com/office/drawing/2014/main" id="{A7DB8488-A2F8-4493-AA0C-5DE8CC59A58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72502" y="63149"/>
            <a:ext cx="7477514" cy="6731702"/>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35" y="4428872"/>
            <a:ext cx="2856803" cy="1523628"/>
          </a:xfrm>
          <a:prstGeom prst="rect">
            <a:avLst/>
          </a:prstGeom>
        </p:spPr>
      </p:pic>
    </p:spTree>
    <p:extLst>
      <p:ext uri="{BB962C8B-B14F-4D97-AF65-F5344CB8AC3E}">
        <p14:creationId xmlns:p14="http://schemas.microsoft.com/office/powerpoint/2010/main" val="174606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F869-9F01-448F-909E-DF280EADDE5C}"/>
              </a:ext>
            </a:extLst>
          </p:cNvPr>
          <p:cNvSpPr>
            <a:spLocks noGrp="1"/>
          </p:cNvSpPr>
          <p:nvPr>
            <p:ph type="title"/>
          </p:nvPr>
        </p:nvSpPr>
        <p:spPr/>
        <p:txBody>
          <a:bodyPr/>
          <a:lstStyle/>
          <a:p>
            <a:r>
              <a:rPr lang="en-US" dirty="0"/>
              <a:t>Capacity </a:t>
            </a:r>
          </a:p>
        </p:txBody>
      </p:sp>
      <p:sp>
        <p:nvSpPr>
          <p:cNvPr id="3" name="Content Placeholder 2">
            <a:extLst>
              <a:ext uri="{FF2B5EF4-FFF2-40B4-BE49-F238E27FC236}">
                <a16:creationId xmlns:a16="http://schemas.microsoft.com/office/drawing/2014/main" id="{CF425A77-142F-4F29-90F4-E23C2E9C7B2D}"/>
              </a:ext>
            </a:extLst>
          </p:cNvPr>
          <p:cNvSpPr>
            <a:spLocks noGrp="1"/>
          </p:cNvSpPr>
          <p:nvPr>
            <p:ph idx="1"/>
          </p:nvPr>
        </p:nvSpPr>
        <p:spPr/>
        <p:txBody>
          <a:bodyPr/>
          <a:lstStyle/>
          <a:p>
            <a:r>
              <a:rPr lang="en-US" dirty="0"/>
              <a:t>Capacity is:</a:t>
            </a:r>
          </a:p>
          <a:p>
            <a:pPr lvl="1"/>
            <a:r>
              <a:rPr lang="en-US" dirty="0"/>
              <a:t>A spectrum</a:t>
            </a:r>
          </a:p>
          <a:p>
            <a:pPr marL="342900" lvl="1" indent="0">
              <a:buNone/>
            </a:pPr>
            <a:endParaRPr lang="en-US" dirty="0"/>
          </a:p>
        </p:txBody>
      </p:sp>
      <p:pic>
        <p:nvPicPr>
          <p:cNvPr id="4" name="Picture 3">
            <a:extLst>
              <a:ext uri="{FF2B5EF4-FFF2-40B4-BE49-F238E27FC236}">
                <a16:creationId xmlns:a16="http://schemas.microsoft.com/office/drawing/2014/main" id="{14DE1B02-2DE0-4C21-9F37-E268C49D0717}"/>
              </a:ext>
            </a:extLst>
          </p:cNvPr>
          <p:cNvPicPr>
            <a:picLocks noChangeAspect="1"/>
          </p:cNvPicPr>
          <p:nvPr/>
        </p:nvPicPr>
        <p:blipFill>
          <a:blip r:embed="rId2"/>
          <a:stretch>
            <a:fillRect/>
          </a:stretch>
        </p:blipFill>
        <p:spPr>
          <a:xfrm>
            <a:off x="1952720" y="3322176"/>
            <a:ext cx="1407319" cy="1828800"/>
          </a:xfrm>
          <a:prstGeom prst="rect">
            <a:avLst/>
          </a:prstGeom>
        </p:spPr>
      </p:pic>
      <p:pic>
        <p:nvPicPr>
          <p:cNvPr id="5" name="Picture 4">
            <a:extLst>
              <a:ext uri="{FF2B5EF4-FFF2-40B4-BE49-F238E27FC236}">
                <a16:creationId xmlns:a16="http://schemas.microsoft.com/office/drawing/2014/main" id="{5B9C7704-5FE3-4D5F-9633-D14C37CD320E}"/>
              </a:ext>
            </a:extLst>
          </p:cNvPr>
          <p:cNvPicPr>
            <a:picLocks noChangeAspect="1"/>
          </p:cNvPicPr>
          <p:nvPr/>
        </p:nvPicPr>
        <p:blipFill>
          <a:blip r:embed="rId3"/>
          <a:stretch>
            <a:fillRect/>
          </a:stretch>
        </p:blipFill>
        <p:spPr>
          <a:xfrm>
            <a:off x="7555685" y="3322176"/>
            <a:ext cx="3279302" cy="1603895"/>
          </a:xfrm>
          <a:prstGeom prst="rect">
            <a:avLst/>
          </a:prstGeom>
        </p:spPr>
      </p:pic>
      <p:cxnSp>
        <p:nvCxnSpPr>
          <p:cNvPr id="7" name="Straight Connector 6">
            <a:extLst>
              <a:ext uri="{FF2B5EF4-FFF2-40B4-BE49-F238E27FC236}">
                <a16:creationId xmlns:a16="http://schemas.microsoft.com/office/drawing/2014/main" id="{5C2AA0B6-E1B7-4C12-B0D2-F06F3A732D21}"/>
              </a:ext>
            </a:extLst>
          </p:cNvPr>
          <p:cNvCxnSpPr/>
          <p:nvPr/>
        </p:nvCxnSpPr>
        <p:spPr>
          <a:xfrm>
            <a:off x="3468130" y="4761470"/>
            <a:ext cx="404477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1D6DE7-6C22-40D9-A80D-085A041CB9B9}"/>
              </a:ext>
            </a:extLst>
          </p:cNvPr>
          <p:cNvSpPr txBox="1"/>
          <p:nvPr/>
        </p:nvSpPr>
        <p:spPr>
          <a:xfrm>
            <a:off x="5085864" y="4080433"/>
            <a:ext cx="2512541" cy="369332"/>
          </a:xfrm>
          <a:prstGeom prst="rect">
            <a:avLst/>
          </a:prstGeom>
          <a:noFill/>
        </p:spPr>
        <p:txBody>
          <a:bodyPr wrap="square" rtlCol="0">
            <a:spAutoFit/>
          </a:bodyPr>
          <a:lstStyle/>
          <a:p>
            <a:r>
              <a:rPr lang="en-US" dirty="0"/>
              <a:t>Spectrum</a:t>
            </a:r>
          </a:p>
        </p:txBody>
      </p:sp>
      <p:pic>
        <p:nvPicPr>
          <p:cNvPr id="6" name="Picture 5">
            <a:extLst>
              <a:ext uri="{FF2B5EF4-FFF2-40B4-BE49-F238E27FC236}">
                <a16:creationId xmlns:a16="http://schemas.microsoft.com/office/drawing/2014/main" id="{D9D108A8-9736-46A7-B8CF-4A06C6C45E01}"/>
              </a:ext>
            </a:extLst>
          </p:cNvPr>
          <p:cNvPicPr>
            <a:picLocks noChangeAspect="1"/>
          </p:cNvPicPr>
          <p:nvPr/>
        </p:nvPicPr>
        <p:blipFill>
          <a:blip r:embed="rId4"/>
          <a:stretch>
            <a:fillRect/>
          </a:stretch>
        </p:blipFill>
        <p:spPr>
          <a:xfrm>
            <a:off x="8801394" y="298840"/>
            <a:ext cx="2708594" cy="1450757"/>
          </a:xfrm>
          <a:prstGeom prst="rect">
            <a:avLst/>
          </a:prstGeom>
        </p:spPr>
      </p:pic>
    </p:spTree>
    <p:extLst>
      <p:ext uri="{BB962C8B-B14F-4D97-AF65-F5344CB8AC3E}">
        <p14:creationId xmlns:p14="http://schemas.microsoft.com/office/powerpoint/2010/main" val="3918118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97698-4868-4E9D-ADD9-034D006B8998}"/>
              </a:ext>
            </a:extLst>
          </p:cNvPr>
          <p:cNvSpPr>
            <a:spLocks noGrp="1"/>
          </p:cNvSpPr>
          <p:nvPr>
            <p:ph type="title"/>
          </p:nvPr>
        </p:nvSpPr>
        <p:spPr>
          <a:xfrm>
            <a:off x="1055840" y="1335511"/>
            <a:ext cx="10364451" cy="1596177"/>
          </a:xfrm>
        </p:spPr>
        <p:txBody>
          <a:bodyPr/>
          <a:lstStyle/>
          <a:p>
            <a:endParaRPr lang="en-US"/>
          </a:p>
        </p:txBody>
      </p:sp>
      <p:pic>
        <p:nvPicPr>
          <p:cNvPr id="3" name="Content Placeholder 2" descr="Screen Clipping">
            <a:extLst>
              <a:ext uri="{FF2B5EF4-FFF2-40B4-BE49-F238E27FC236}">
                <a16:creationId xmlns:a16="http://schemas.microsoft.com/office/drawing/2014/main" id="{B634CC48-9222-4DCC-A68E-CAC8CB1191F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87575" y="759840"/>
            <a:ext cx="10648585" cy="2881745"/>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04" y="4760675"/>
            <a:ext cx="2856803" cy="1523628"/>
          </a:xfrm>
          <a:prstGeom prst="rect">
            <a:avLst/>
          </a:prstGeom>
        </p:spPr>
      </p:pic>
    </p:spTree>
    <p:extLst>
      <p:ext uri="{BB962C8B-B14F-4D97-AF65-F5344CB8AC3E}">
        <p14:creationId xmlns:p14="http://schemas.microsoft.com/office/powerpoint/2010/main" val="227042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a:extLst>
              <a:ext uri="{FF2B5EF4-FFF2-40B4-BE49-F238E27FC236}">
                <a16:creationId xmlns:a16="http://schemas.microsoft.com/office/drawing/2014/main" id="{8E5D4B25-097A-418D-9092-0830343CD5F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00720" y="94120"/>
            <a:ext cx="8324963" cy="5834798"/>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9" y="4688932"/>
            <a:ext cx="2856803" cy="1523628"/>
          </a:xfrm>
          <a:prstGeom prst="rect">
            <a:avLst/>
          </a:prstGeom>
        </p:spPr>
      </p:pic>
    </p:spTree>
    <p:extLst>
      <p:ext uri="{BB962C8B-B14F-4D97-AF65-F5344CB8AC3E}">
        <p14:creationId xmlns:p14="http://schemas.microsoft.com/office/powerpoint/2010/main" val="2068209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a:extLst>
              <a:ext uri="{FF2B5EF4-FFF2-40B4-BE49-F238E27FC236}">
                <a16:creationId xmlns:a16="http://schemas.microsoft.com/office/drawing/2014/main" id="{D40F49FE-74D8-424D-BA58-FF9A255FBAA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0075" y="183535"/>
            <a:ext cx="9521095" cy="5746211"/>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3" y="5192871"/>
            <a:ext cx="2084940" cy="1111968"/>
          </a:xfrm>
          <a:prstGeom prst="rect">
            <a:avLst/>
          </a:prstGeom>
        </p:spPr>
      </p:pic>
    </p:spTree>
    <p:extLst>
      <p:ext uri="{BB962C8B-B14F-4D97-AF65-F5344CB8AC3E}">
        <p14:creationId xmlns:p14="http://schemas.microsoft.com/office/powerpoint/2010/main" val="4151389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97698-4868-4E9D-ADD9-034D006B8998}"/>
              </a:ext>
            </a:extLst>
          </p:cNvPr>
          <p:cNvSpPr>
            <a:spLocks noGrp="1"/>
          </p:cNvSpPr>
          <p:nvPr>
            <p:ph type="title"/>
          </p:nvPr>
        </p:nvSpPr>
        <p:spPr/>
        <p:txBody>
          <a:bodyPr/>
          <a:lstStyle/>
          <a:p>
            <a:endParaRPr lang="en-US"/>
          </a:p>
        </p:txBody>
      </p:sp>
      <p:pic>
        <p:nvPicPr>
          <p:cNvPr id="3" name="Content Placeholder 2" descr="Screen Clipping">
            <a:extLst>
              <a:ext uri="{FF2B5EF4-FFF2-40B4-BE49-F238E27FC236}">
                <a16:creationId xmlns:a16="http://schemas.microsoft.com/office/drawing/2014/main" id="{0D8DE644-3FCF-4B76-9482-993922C5AD2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65145" y="301361"/>
            <a:ext cx="10820500" cy="4593911"/>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24" y="5167104"/>
            <a:ext cx="2856803" cy="1523628"/>
          </a:xfrm>
          <a:prstGeom prst="rect">
            <a:avLst/>
          </a:prstGeom>
        </p:spPr>
      </p:pic>
    </p:spTree>
    <p:extLst>
      <p:ext uri="{BB962C8B-B14F-4D97-AF65-F5344CB8AC3E}">
        <p14:creationId xmlns:p14="http://schemas.microsoft.com/office/powerpoint/2010/main" val="3676325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a:extLst>
              <a:ext uri="{FF2B5EF4-FFF2-40B4-BE49-F238E27FC236}">
                <a16:creationId xmlns:a16="http://schemas.microsoft.com/office/drawing/2014/main" id="{7420F33E-5614-42EE-A20E-86B0C997865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405318" y="211244"/>
            <a:ext cx="8349354" cy="5783156"/>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24" y="5167104"/>
            <a:ext cx="2856803" cy="1523628"/>
          </a:xfrm>
          <a:prstGeom prst="rect">
            <a:avLst/>
          </a:prstGeom>
        </p:spPr>
      </p:pic>
    </p:spTree>
    <p:extLst>
      <p:ext uri="{BB962C8B-B14F-4D97-AF65-F5344CB8AC3E}">
        <p14:creationId xmlns:p14="http://schemas.microsoft.com/office/powerpoint/2010/main" val="120486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63053-C527-4B4A-8155-F63BAEDDAE04}"/>
              </a:ext>
            </a:extLst>
          </p:cNvPr>
          <p:cNvSpPr>
            <a:spLocks noGrp="1"/>
          </p:cNvSpPr>
          <p:nvPr>
            <p:ph idx="1"/>
          </p:nvPr>
        </p:nvSpPr>
        <p:spPr>
          <a:xfrm>
            <a:off x="6336287" y="2160589"/>
            <a:ext cx="2934714" cy="3880773"/>
          </a:xfrm>
        </p:spPr>
        <p:txBody>
          <a:bodyPr>
            <a:normAutofit/>
          </a:bodyPr>
          <a:lstStyle/>
          <a:p>
            <a:r>
              <a:rPr lang="en-US" dirty="0">
                <a:latin typeface="Abadi" panose="020B0604020104020204" pitchFamily="34" charset="0"/>
              </a:rPr>
              <a:t>Use of power and control </a:t>
            </a:r>
          </a:p>
          <a:p>
            <a:r>
              <a:rPr lang="en-US" dirty="0">
                <a:latin typeface="Abadi" panose="020B0604020104020204" pitchFamily="34" charset="0"/>
              </a:rPr>
              <a:t>Exploit trust, dependency and fear </a:t>
            </a:r>
          </a:p>
          <a:p>
            <a:r>
              <a:rPr lang="en-US" dirty="0">
                <a:latin typeface="Abadi" panose="020B0604020104020204" pitchFamily="34" charset="0"/>
              </a:rPr>
              <a:t>Substitution of one person’s will for the true desires of another </a:t>
            </a:r>
          </a:p>
          <a:p>
            <a:r>
              <a:rPr lang="en-US" dirty="0">
                <a:latin typeface="Abadi" panose="020B0604020104020204" pitchFamily="34" charset="0"/>
              </a:rPr>
              <a:t>Purpose: gaining control </a:t>
            </a:r>
          </a:p>
        </p:txBody>
      </p:sp>
      <p:pic>
        <p:nvPicPr>
          <p:cNvPr id="5" name="Picture 4">
            <a:extLst>
              <a:ext uri="{FF2B5EF4-FFF2-40B4-BE49-F238E27FC236}">
                <a16:creationId xmlns:a16="http://schemas.microsoft.com/office/drawing/2014/main" id="{0BFAF281-F0F2-429E-ABC0-A51DCB55AE19}"/>
              </a:ext>
            </a:extLst>
          </p:cNvPr>
          <p:cNvPicPr>
            <a:picLocks noChangeAspect="1"/>
          </p:cNvPicPr>
          <p:nvPr/>
        </p:nvPicPr>
        <p:blipFill>
          <a:blip r:embed="rId2"/>
          <a:stretch>
            <a:fillRect/>
          </a:stretch>
        </p:blipFill>
        <p:spPr>
          <a:xfrm>
            <a:off x="1091292" y="176877"/>
            <a:ext cx="4264480" cy="6102268"/>
          </a:xfrm>
          <a:prstGeom prst="rect">
            <a:avLst/>
          </a:prstGeom>
        </p:spPr>
      </p:pic>
    </p:spTree>
    <p:extLst>
      <p:ext uri="{BB962C8B-B14F-4D97-AF65-F5344CB8AC3E}">
        <p14:creationId xmlns:p14="http://schemas.microsoft.com/office/powerpoint/2010/main" val="2261574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89778"/>
            <a:ext cx="7886700" cy="1030967"/>
          </a:xfrm>
        </p:spPr>
        <p:txBody>
          <a:bodyPr>
            <a:normAutofit/>
          </a:bodyPr>
          <a:lstStyle/>
          <a:p>
            <a:r>
              <a:rPr lang="en-US" altLang="en-US" sz="4000" dirty="0"/>
              <a:t>Screening Tool</a:t>
            </a:r>
            <a:endParaRPr lang="en-US" sz="4000" dirty="0"/>
          </a:p>
        </p:txBody>
      </p:sp>
      <p:sp>
        <p:nvSpPr>
          <p:cNvPr id="3" name="Content Placeholder 2"/>
          <p:cNvSpPr>
            <a:spLocks noGrp="1"/>
          </p:cNvSpPr>
          <p:nvPr>
            <p:ph idx="1"/>
          </p:nvPr>
        </p:nvSpPr>
        <p:spPr>
          <a:xfrm>
            <a:off x="2152650" y="1000677"/>
            <a:ext cx="7886700" cy="4960258"/>
          </a:xfrm>
        </p:spPr>
        <p:txBody>
          <a:bodyPr>
            <a:normAutofit/>
          </a:bodyPr>
          <a:lstStyle/>
          <a:p>
            <a:pPr>
              <a:lnSpc>
                <a:spcPct val="120000"/>
              </a:lnSpc>
            </a:pPr>
            <a:r>
              <a:rPr lang="en-US" altLang="en-US" b="1" dirty="0"/>
              <a:t>California Undue Influence Screening Tool</a:t>
            </a:r>
            <a:r>
              <a:rPr lang="en-US" altLang="en-US" dirty="0"/>
              <a:t>, a</a:t>
            </a:r>
            <a:r>
              <a:rPr lang="en-US" dirty="0"/>
              <a:t>vailable at: </a:t>
            </a:r>
            <a:r>
              <a:rPr lang="en-US" dirty="0">
                <a:hlinkClick r:id="rId2"/>
              </a:rPr>
              <a:t>www.elderjusticecal.org</a:t>
            </a:r>
            <a:r>
              <a:rPr lang="en-US" dirty="0"/>
              <a:t> </a:t>
            </a:r>
          </a:p>
          <a:p>
            <a:pPr>
              <a:lnSpc>
                <a:spcPct val="120000"/>
              </a:lnSpc>
            </a:pPr>
            <a:r>
              <a:rPr lang="en-US" cap="none" dirty="0"/>
              <a:t>Undue Influence Means Excessive Persuasion That Causes Another Person To Act Or Refrain From Acting By Overcoming That Person's Free Will And Results In Inequity. In Determining Whether A Result Was Produced By Undue Influence, All Of The Following Shall Be Considered:</a:t>
            </a:r>
          </a:p>
          <a:p>
            <a:pPr marL="800100" lvl="1" indent="-342900">
              <a:buFont typeface="+mj-lt"/>
              <a:buAutoNum type="arabicPeriod"/>
            </a:pPr>
            <a:r>
              <a:rPr lang="en-US" cap="none" dirty="0"/>
              <a:t>The Vulnerability Of The Victim…. </a:t>
            </a:r>
          </a:p>
          <a:p>
            <a:pPr marL="800100" lvl="1" indent="-342900">
              <a:buFont typeface="+mj-lt"/>
              <a:buAutoNum type="arabicPeriod"/>
            </a:pPr>
            <a:r>
              <a:rPr lang="en-US" cap="none" dirty="0"/>
              <a:t>The Influencer's Apparent Authority….</a:t>
            </a:r>
          </a:p>
          <a:p>
            <a:pPr marL="800100" lvl="1" indent="-342900">
              <a:buFont typeface="+mj-lt"/>
              <a:buAutoNum type="arabicPeriod"/>
            </a:pPr>
            <a:r>
              <a:rPr lang="en-US" cap="none" dirty="0"/>
              <a:t>The Actions Or Tactics Used By The Influencer….</a:t>
            </a:r>
          </a:p>
          <a:p>
            <a:pPr marL="800100" lvl="1" indent="-342900">
              <a:buFont typeface="+mj-lt"/>
              <a:buAutoNum type="arabicPeriod"/>
            </a:pPr>
            <a:r>
              <a:rPr lang="en-US" cap="none" dirty="0"/>
              <a:t>The Equity Of The Result….</a:t>
            </a:r>
          </a:p>
          <a:p>
            <a:pPr marL="457200" lvl="1" indent="0">
              <a:buNone/>
            </a:pPr>
            <a:r>
              <a:rPr lang="en-US" cap="none" dirty="0"/>
              <a:t>Cal. </a:t>
            </a:r>
            <a:r>
              <a:rPr lang="en-US" cap="none" dirty="0" err="1"/>
              <a:t>Welf</a:t>
            </a:r>
            <a:r>
              <a:rPr lang="en-US" cap="none" dirty="0"/>
              <a:t>. &amp; Inst. Code § 15610.70 &amp; Probate Code §86</a:t>
            </a:r>
          </a:p>
          <a:p>
            <a:pPr>
              <a:lnSpc>
                <a:spcPct val="120000"/>
              </a:lnSpc>
            </a:pPr>
            <a:r>
              <a:rPr lang="en-US" cap="none" dirty="0"/>
              <a:t>Tool Provides A Checklist Of Indicators For Each Of The Four Factors.</a:t>
            </a:r>
            <a:endParaRPr lang="en-US" altLang="en-US" cap="none" dirty="0"/>
          </a:p>
          <a:p>
            <a:pPr>
              <a:lnSpc>
                <a:spcPct val="120000"/>
              </a:lnSpc>
            </a:pPr>
            <a:endParaRPr lang="en-US" dirty="0"/>
          </a:p>
        </p:txBody>
      </p:sp>
      <p:sp>
        <p:nvSpPr>
          <p:cNvPr id="2" name="Slide Number Placeholder 1"/>
          <p:cNvSpPr>
            <a:spLocks noGrp="1"/>
          </p:cNvSpPr>
          <p:nvPr>
            <p:ph type="sldNum" sz="quarter" idx="12"/>
          </p:nvPr>
        </p:nvSpPr>
        <p:spPr/>
        <p:txBody>
          <a:bodyPr/>
          <a:lstStyle/>
          <a:p>
            <a:fld id="{9249C5EC-6CC0-4AE1-82BC-8CBC08F38F00}" type="slidenum">
              <a:rPr lang="en-US" smtClean="0"/>
              <a:pPr/>
              <a:t>36</a:t>
            </a:fld>
            <a:endParaRPr lang="en-US" dirty="0"/>
          </a:p>
        </p:txBody>
      </p:sp>
    </p:spTree>
    <p:extLst>
      <p:ext uri="{BB962C8B-B14F-4D97-AF65-F5344CB8AC3E}">
        <p14:creationId xmlns:p14="http://schemas.microsoft.com/office/powerpoint/2010/main" val="1347917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a:extLst>
              <a:ext uri="{FF2B5EF4-FFF2-40B4-BE49-F238E27FC236}">
                <a16:creationId xmlns:a16="http://schemas.microsoft.com/office/drawing/2014/main" id="{DA00F789-49CE-451A-9F59-A4BAB467292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84562" y="0"/>
            <a:ext cx="8779306" cy="6858000"/>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55" y="4630208"/>
            <a:ext cx="2856803" cy="1523628"/>
          </a:xfrm>
          <a:prstGeom prst="rect">
            <a:avLst/>
          </a:prstGeom>
        </p:spPr>
      </p:pic>
    </p:spTree>
    <p:extLst>
      <p:ext uri="{BB962C8B-B14F-4D97-AF65-F5344CB8AC3E}">
        <p14:creationId xmlns:p14="http://schemas.microsoft.com/office/powerpoint/2010/main" val="1242129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E336-BD48-451B-91D8-C686EC454F87}"/>
              </a:ext>
            </a:extLst>
          </p:cNvPr>
          <p:cNvSpPr>
            <a:spLocks noGrp="1"/>
          </p:cNvSpPr>
          <p:nvPr>
            <p:ph type="title"/>
          </p:nvPr>
        </p:nvSpPr>
        <p:spPr/>
        <p:txBody>
          <a:bodyPr/>
          <a:lstStyle/>
          <a:p>
            <a:endParaRPr lang="en-US" dirty="0"/>
          </a:p>
        </p:txBody>
      </p:sp>
      <p:pic>
        <p:nvPicPr>
          <p:cNvPr id="5" name="Content Placeholder 4" descr="Screen Clipping">
            <a:extLst>
              <a:ext uri="{FF2B5EF4-FFF2-40B4-BE49-F238E27FC236}">
                <a16:creationId xmlns:a16="http://schemas.microsoft.com/office/drawing/2014/main" id="{A1D2C1EB-F84E-4AB1-9941-2159A005113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0200" y="183965"/>
            <a:ext cx="11740265" cy="6586003"/>
          </a:xfrm>
        </p:spPr>
      </p:pic>
    </p:spTree>
    <p:extLst>
      <p:ext uri="{BB962C8B-B14F-4D97-AF65-F5344CB8AC3E}">
        <p14:creationId xmlns:p14="http://schemas.microsoft.com/office/powerpoint/2010/main" val="399879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4DBB-BE51-47F2-A82C-AA27532EAA77}"/>
              </a:ext>
            </a:extLst>
          </p:cNvPr>
          <p:cNvSpPr>
            <a:spLocks noGrp="1"/>
          </p:cNvSpPr>
          <p:nvPr>
            <p:ph type="title"/>
          </p:nvPr>
        </p:nvSpPr>
        <p:spPr/>
        <p:txBody>
          <a:bodyPr/>
          <a:lstStyle/>
          <a:p>
            <a:endParaRPr lang="en-US"/>
          </a:p>
        </p:txBody>
      </p:sp>
      <p:pic>
        <p:nvPicPr>
          <p:cNvPr id="5" name="Content Placeholder 4" descr="Screen Clipping">
            <a:extLst>
              <a:ext uri="{FF2B5EF4-FFF2-40B4-BE49-F238E27FC236}">
                <a16:creationId xmlns:a16="http://schemas.microsoft.com/office/drawing/2014/main" id="{94283238-69FB-41FE-A6D3-BA44C4F8442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5998" y="230910"/>
            <a:ext cx="10737928" cy="6471046"/>
          </a:xfrm>
        </p:spPr>
      </p:pic>
    </p:spTree>
    <p:extLst>
      <p:ext uri="{BB962C8B-B14F-4D97-AF65-F5344CB8AC3E}">
        <p14:creationId xmlns:p14="http://schemas.microsoft.com/office/powerpoint/2010/main" val="76870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9B0EC-A2F5-4636-BA0E-3E32DA205304}"/>
              </a:ext>
            </a:extLst>
          </p:cNvPr>
          <p:cNvPicPr>
            <a:picLocks noChangeAspect="1"/>
          </p:cNvPicPr>
          <p:nvPr/>
        </p:nvPicPr>
        <p:blipFill>
          <a:blip r:embed="rId3"/>
          <a:stretch>
            <a:fillRect/>
          </a:stretch>
        </p:blipFill>
        <p:spPr>
          <a:xfrm>
            <a:off x="8070271" y="2070985"/>
            <a:ext cx="2175164" cy="1631373"/>
          </a:xfrm>
          <a:prstGeom prst="rect">
            <a:avLst/>
          </a:prstGeom>
        </p:spPr>
      </p:pic>
      <p:pic>
        <p:nvPicPr>
          <p:cNvPr id="6" name="Picture 5">
            <a:extLst>
              <a:ext uri="{FF2B5EF4-FFF2-40B4-BE49-F238E27FC236}">
                <a16:creationId xmlns:a16="http://schemas.microsoft.com/office/drawing/2014/main" id="{A5AA996E-3E6D-477B-883D-E435B479C5CA}"/>
              </a:ext>
            </a:extLst>
          </p:cNvPr>
          <p:cNvPicPr>
            <a:picLocks noChangeAspect="1"/>
          </p:cNvPicPr>
          <p:nvPr/>
        </p:nvPicPr>
        <p:blipFill>
          <a:blip r:embed="rId4"/>
          <a:stretch>
            <a:fillRect/>
          </a:stretch>
        </p:blipFill>
        <p:spPr>
          <a:xfrm>
            <a:off x="1679864" y="4197819"/>
            <a:ext cx="2565040" cy="1150144"/>
          </a:xfrm>
          <a:prstGeom prst="rect">
            <a:avLst/>
          </a:prstGeom>
        </p:spPr>
      </p:pic>
      <p:pic>
        <p:nvPicPr>
          <p:cNvPr id="7" name="Picture 6">
            <a:extLst>
              <a:ext uri="{FF2B5EF4-FFF2-40B4-BE49-F238E27FC236}">
                <a16:creationId xmlns:a16="http://schemas.microsoft.com/office/drawing/2014/main" id="{F9A21F08-9E2D-4893-B351-57204610A100}"/>
              </a:ext>
            </a:extLst>
          </p:cNvPr>
          <p:cNvPicPr>
            <a:picLocks noChangeAspect="1"/>
          </p:cNvPicPr>
          <p:nvPr/>
        </p:nvPicPr>
        <p:blipFill>
          <a:blip r:embed="rId5"/>
          <a:stretch>
            <a:fillRect/>
          </a:stretch>
        </p:blipFill>
        <p:spPr>
          <a:xfrm>
            <a:off x="8070271" y="3962074"/>
            <a:ext cx="2175164" cy="1385888"/>
          </a:xfrm>
          <a:prstGeom prst="rect">
            <a:avLst/>
          </a:prstGeom>
        </p:spPr>
      </p:pic>
      <p:cxnSp>
        <p:nvCxnSpPr>
          <p:cNvPr id="9" name="Straight Connector 8">
            <a:extLst>
              <a:ext uri="{FF2B5EF4-FFF2-40B4-BE49-F238E27FC236}">
                <a16:creationId xmlns:a16="http://schemas.microsoft.com/office/drawing/2014/main" id="{30292459-876A-4F72-9573-866F53C181E9}"/>
              </a:ext>
            </a:extLst>
          </p:cNvPr>
          <p:cNvCxnSpPr/>
          <p:nvPr/>
        </p:nvCxnSpPr>
        <p:spPr>
          <a:xfrm>
            <a:off x="4371108" y="2918033"/>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DF6A84-9FB8-4D4F-8D0F-00526121439F}"/>
              </a:ext>
            </a:extLst>
          </p:cNvPr>
          <p:cNvCxnSpPr/>
          <p:nvPr/>
        </p:nvCxnSpPr>
        <p:spPr>
          <a:xfrm>
            <a:off x="4421660" y="4772890"/>
            <a:ext cx="3429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Content Placeholder 13">
            <a:extLst>
              <a:ext uri="{FF2B5EF4-FFF2-40B4-BE49-F238E27FC236}">
                <a16:creationId xmlns:a16="http://schemas.microsoft.com/office/drawing/2014/main" id="{45B6D8D3-F6E4-4FCE-8423-F43ED4815680}"/>
              </a:ext>
            </a:extLst>
          </p:cNvPr>
          <p:cNvPicPr>
            <a:picLocks noGrp="1" noChangeAspect="1"/>
          </p:cNvPicPr>
          <p:nvPr>
            <p:ph idx="1"/>
          </p:nvPr>
        </p:nvPicPr>
        <p:blipFill>
          <a:blip r:embed="rId6"/>
          <a:stretch>
            <a:fillRect/>
          </a:stretch>
        </p:blipFill>
        <p:spPr>
          <a:xfrm>
            <a:off x="1679863" y="2189640"/>
            <a:ext cx="2556164" cy="1697453"/>
          </a:xfrm>
          <a:prstGeom prst="rect">
            <a:avLst/>
          </a:prstGeom>
        </p:spPr>
      </p:pic>
      <p:sp>
        <p:nvSpPr>
          <p:cNvPr id="15" name="TextBox 14">
            <a:extLst>
              <a:ext uri="{FF2B5EF4-FFF2-40B4-BE49-F238E27FC236}">
                <a16:creationId xmlns:a16="http://schemas.microsoft.com/office/drawing/2014/main" id="{F423059A-FFE7-4B2E-A71D-89302DE90FDC}"/>
              </a:ext>
            </a:extLst>
          </p:cNvPr>
          <p:cNvSpPr txBox="1"/>
          <p:nvPr/>
        </p:nvSpPr>
        <p:spPr>
          <a:xfrm>
            <a:off x="5212493" y="2519233"/>
            <a:ext cx="1940011" cy="415498"/>
          </a:xfrm>
          <a:prstGeom prst="rect">
            <a:avLst/>
          </a:prstGeom>
          <a:noFill/>
        </p:spPr>
        <p:txBody>
          <a:bodyPr wrap="square" rtlCol="0">
            <a:spAutoFit/>
          </a:bodyPr>
          <a:lstStyle/>
          <a:p>
            <a:r>
              <a:rPr lang="en-US" sz="2100" dirty="0"/>
              <a:t>Situational</a:t>
            </a:r>
          </a:p>
        </p:txBody>
      </p:sp>
      <p:sp>
        <p:nvSpPr>
          <p:cNvPr id="16" name="TextBox 15">
            <a:extLst>
              <a:ext uri="{FF2B5EF4-FFF2-40B4-BE49-F238E27FC236}">
                <a16:creationId xmlns:a16="http://schemas.microsoft.com/office/drawing/2014/main" id="{6C0EA398-B7B8-41EF-80AF-71D7925A0FDA}"/>
              </a:ext>
            </a:extLst>
          </p:cNvPr>
          <p:cNvSpPr txBox="1"/>
          <p:nvPr/>
        </p:nvSpPr>
        <p:spPr>
          <a:xfrm>
            <a:off x="5212493" y="4433624"/>
            <a:ext cx="1513703" cy="415498"/>
          </a:xfrm>
          <a:prstGeom prst="rect">
            <a:avLst/>
          </a:prstGeom>
          <a:noFill/>
        </p:spPr>
        <p:txBody>
          <a:bodyPr wrap="square" rtlCol="0">
            <a:spAutoFit/>
          </a:bodyPr>
          <a:lstStyle/>
          <a:p>
            <a:r>
              <a:rPr lang="en-US" sz="2100" dirty="0"/>
              <a:t>Transient</a:t>
            </a:r>
          </a:p>
        </p:txBody>
      </p:sp>
      <p:sp>
        <p:nvSpPr>
          <p:cNvPr id="2" name="Title 1">
            <a:extLst>
              <a:ext uri="{FF2B5EF4-FFF2-40B4-BE49-F238E27FC236}">
                <a16:creationId xmlns:a16="http://schemas.microsoft.com/office/drawing/2014/main" id="{87CE8352-5928-4FE9-B06E-F060928F3637}"/>
              </a:ext>
            </a:extLst>
          </p:cNvPr>
          <p:cNvSpPr txBox="1">
            <a:spLocks/>
          </p:cNvSpPr>
          <p:nvPr/>
        </p:nvSpPr>
        <p:spPr>
          <a:xfrm>
            <a:off x="1781175" y="1135857"/>
            <a:ext cx="7703198" cy="99417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Capacity Task Specific &amp; Transient </a:t>
            </a:r>
          </a:p>
        </p:txBody>
      </p:sp>
      <p:pic>
        <p:nvPicPr>
          <p:cNvPr id="3" name="Picture 2">
            <a:extLst>
              <a:ext uri="{FF2B5EF4-FFF2-40B4-BE49-F238E27FC236}">
                <a16:creationId xmlns:a16="http://schemas.microsoft.com/office/drawing/2014/main" id="{9B7C8BF1-D5CE-4B4F-8CA6-944085A84A4E}"/>
              </a:ext>
            </a:extLst>
          </p:cNvPr>
          <p:cNvPicPr>
            <a:picLocks noChangeAspect="1"/>
          </p:cNvPicPr>
          <p:nvPr/>
        </p:nvPicPr>
        <p:blipFill>
          <a:blip r:embed="rId7"/>
          <a:stretch>
            <a:fillRect/>
          </a:stretch>
        </p:blipFill>
        <p:spPr>
          <a:xfrm>
            <a:off x="9484373" y="363891"/>
            <a:ext cx="2540813" cy="1360891"/>
          </a:xfrm>
          <a:prstGeom prst="rect">
            <a:avLst/>
          </a:prstGeom>
        </p:spPr>
      </p:pic>
    </p:spTree>
    <p:extLst>
      <p:ext uri="{BB962C8B-B14F-4D97-AF65-F5344CB8AC3E}">
        <p14:creationId xmlns:p14="http://schemas.microsoft.com/office/powerpoint/2010/main" val="1541694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68DC3AC8-4DDB-4ACA-934F-96452CDDB08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8957" y="459846"/>
            <a:ext cx="11593043" cy="6111551"/>
          </a:xfrm>
        </p:spPr>
      </p:pic>
    </p:spTree>
    <p:extLst>
      <p:ext uri="{BB962C8B-B14F-4D97-AF65-F5344CB8AC3E}">
        <p14:creationId xmlns:p14="http://schemas.microsoft.com/office/powerpoint/2010/main" val="2143780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0A83FFAB-9167-4D95-8ADC-271FE3B4421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90707" y="481616"/>
            <a:ext cx="11113931" cy="3591620"/>
          </a:xfrm>
        </p:spPr>
      </p:pic>
    </p:spTree>
    <p:extLst>
      <p:ext uri="{BB962C8B-B14F-4D97-AF65-F5344CB8AC3E}">
        <p14:creationId xmlns:p14="http://schemas.microsoft.com/office/powerpoint/2010/main" val="140051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97698-4868-4E9D-ADD9-034D006B8998}"/>
              </a:ext>
            </a:extLst>
          </p:cNvPr>
          <p:cNvSpPr>
            <a:spLocks noGrp="1"/>
          </p:cNvSpPr>
          <p:nvPr>
            <p:ph type="title"/>
          </p:nvPr>
        </p:nvSpPr>
        <p:spPr/>
        <p:txBody>
          <a:bodyPr>
            <a:normAutofit/>
          </a:bodyPr>
          <a:lstStyle/>
          <a:p>
            <a:br>
              <a:rPr lang="en-US" sz="3200" cap="none" dirty="0"/>
            </a:br>
            <a:r>
              <a:rPr lang="en-US" sz="3200" cap="none" dirty="0"/>
              <a:t>Declining Or Terminating Representation MRPC 1.16 (A)</a:t>
            </a:r>
          </a:p>
        </p:txBody>
      </p:sp>
      <p:sp>
        <p:nvSpPr>
          <p:cNvPr id="6" name="Content Placeholder 5">
            <a:extLst>
              <a:ext uri="{FF2B5EF4-FFF2-40B4-BE49-F238E27FC236}">
                <a16:creationId xmlns:a16="http://schemas.microsoft.com/office/drawing/2014/main" id="{39C43E4D-2321-4183-9C4B-5B3DAA70B373}"/>
              </a:ext>
            </a:extLst>
          </p:cNvPr>
          <p:cNvSpPr>
            <a:spLocks noGrp="1"/>
          </p:cNvSpPr>
          <p:nvPr>
            <p:ph sz="quarter" idx="13"/>
          </p:nvPr>
        </p:nvSpPr>
        <p:spPr/>
        <p:txBody>
          <a:bodyPr/>
          <a:lstStyle/>
          <a:p>
            <a:r>
              <a:rPr lang="en-US" cap="none" dirty="0">
                <a:solidFill>
                  <a:srgbClr val="000000"/>
                </a:solidFill>
                <a:latin typeface="Publico"/>
              </a:rPr>
              <a:t>(A) Except As Stated In Paragraph (C), A Lawyer Shall Not Represent A Client Or, Where Representation Has Commenced, Shall Withdraw From The Representation Of A Client If:</a:t>
            </a:r>
          </a:p>
          <a:p>
            <a:r>
              <a:rPr lang="en-US" cap="none" dirty="0">
                <a:solidFill>
                  <a:srgbClr val="000000"/>
                </a:solidFill>
                <a:latin typeface="Publico"/>
              </a:rPr>
              <a:t>(1) The Representation Will Result In Violation Of The Rules Of Professional Conduct Or Other Law;</a:t>
            </a:r>
          </a:p>
          <a:p>
            <a:endParaRPr lang="en-US" dirty="0"/>
          </a:p>
        </p:txBody>
      </p:sp>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24" y="5167104"/>
            <a:ext cx="2856803" cy="1523628"/>
          </a:xfrm>
          <a:prstGeom prst="rect">
            <a:avLst/>
          </a:prstGeom>
        </p:spPr>
      </p:pic>
      <p:pic>
        <p:nvPicPr>
          <p:cNvPr id="2" name="Picture 1">
            <a:extLst>
              <a:ext uri="{FF2B5EF4-FFF2-40B4-BE49-F238E27FC236}">
                <a16:creationId xmlns:a16="http://schemas.microsoft.com/office/drawing/2014/main" id="{F14C1F74-A0F0-440B-8FE1-28114F246A5D}"/>
              </a:ext>
            </a:extLst>
          </p:cNvPr>
          <p:cNvPicPr>
            <a:picLocks noChangeAspect="1"/>
          </p:cNvPicPr>
          <p:nvPr/>
        </p:nvPicPr>
        <p:blipFill>
          <a:blip r:embed="rId3"/>
          <a:stretch>
            <a:fillRect/>
          </a:stretch>
        </p:blipFill>
        <p:spPr>
          <a:xfrm>
            <a:off x="7599506" y="3836266"/>
            <a:ext cx="3678094" cy="2533798"/>
          </a:xfrm>
          <a:prstGeom prst="rect">
            <a:avLst/>
          </a:prstGeom>
        </p:spPr>
      </p:pic>
    </p:spTree>
    <p:extLst>
      <p:ext uri="{BB962C8B-B14F-4D97-AF65-F5344CB8AC3E}">
        <p14:creationId xmlns:p14="http://schemas.microsoft.com/office/powerpoint/2010/main" val="2769044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1FB3-E43E-4549-9062-99EF74E7818E}"/>
              </a:ext>
            </a:extLst>
          </p:cNvPr>
          <p:cNvSpPr>
            <a:spLocks noGrp="1"/>
          </p:cNvSpPr>
          <p:nvPr>
            <p:ph type="title"/>
          </p:nvPr>
        </p:nvSpPr>
        <p:spPr>
          <a:xfrm>
            <a:off x="913775" y="618518"/>
            <a:ext cx="10364451" cy="1227536"/>
          </a:xfrm>
        </p:spPr>
        <p:txBody>
          <a:bodyPr/>
          <a:lstStyle/>
          <a:p>
            <a:r>
              <a:rPr lang="en-US" dirty="0"/>
              <a:t>MRPC 1.16 (B)</a:t>
            </a:r>
          </a:p>
        </p:txBody>
      </p:sp>
      <p:sp>
        <p:nvSpPr>
          <p:cNvPr id="3" name="Content Placeholder 2">
            <a:extLst>
              <a:ext uri="{FF2B5EF4-FFF2-40B4-BE49-F238E27FC236}">
                <a16:creationId xmlns:a16="http://schemas.microsoft.com/office/drawing/2014/main" id="{220A326B-A92E-4AF0-8128-B070D61A4894}"/>
              </a:ext>
            </a:extLst>
          </p:cNvPr>
          <p:cNvSpPr>
            <a:spLocks noGrp="1"/>
          </p:cNvSpPr>
          <p:nvPr>
            <p:ph sz="quarter" idx="13"/>
          </p:nvPr>
        </p:nvSpPr>
        <p:spPr>
          <a:xfrm>
            <a:off x="914400" y="1918519"/>
            <a:ext cx="10363826" cy="3424107"/>
          </a:xfrm>
        </p:spPr>
        <p:txBody>
          <a:bodyPr/>
          <a:lstStyle/>
          <a:p>
            <a:r>
              <a:rPr lang="en-US" cap="none" dirty="0">
                <a:solidFill>
                  <a:srgbClr val="000000"/>
                </a:solidFill>
                <a:latin typeface="Publico"/>
              </a:rPr>
              <a:t>(B) Except As Stated In Paragraph (C), </a:t>
            </a:r>
            <a:r>
              <a:rPr lang="en-US" u="sng" cap="none" dirty="0">
                <a:solidFill>
                  <a:srgbClr val="000000"/>
                </a:solidFill>
                <a:latin typeface="Publico"/>
              </a:rPr>
              <a:t>A Lawyer May Withdra</a:t>
            </a:r>
            <a:r>
              <a:rPr lang="en-US" cap="none" dirty="0">
                <a:solidFill>
                  <a:srgbClr val="000000"/>
                </a:solidFill>
                <a:latin typeface="Publico"/>
              </a:rPr>
              <a:t>w From Representing A Client If:</a:t>
            </a:r>
          </a:p>
          <a:p>
            <a:r>
              <a:rPr lang="en-US" cap="none" dirty="0">
                <a:solidFill>
                  <a:srgbClr val="000000"/>
                </a:solidFill>
                <a:latin typeface="Publico"/>
              </a:rPr>
              <a:t>(1) Withdrawal Can Be Accomplished Without Material Adverse Effect On The Interests Of The Client;</a:t>
            </a:r>
          </a:p>
          <a:p>
            <a:r>
              <a:rPr lang="en-US" cap="none" dirty="0">
                <a:solidFill>
                  <a:srgbClr val="000000"/>
                </a:solidFill>
                <a:latin typeface="Publico"/>
              </a:rPr>
              <a:t>(2) The Client Persists In A Course Of Action Involving The Lawyer's Services That The Lawyer Reasonably Believes Is Criminal Or Fraudulent;</a:t>
            </a:r>
          </a:p>
          <a:p>
            <a:r>
              <a:rPr lang="en-US" cap="none" dirty="0">
                <a:solidFill>
                  <a:srgbClr val="000000"/>
                </a:solidFill>
                <a:latin typeface="Publico"/>
              </a:rPr>
              <a:t>(3) The Client Has Used The Lawyer's Services To Perpetrate A Crime Or Fraud;</a:t>
            </a:r>
          </a:p>
          <a:p>
            <a:endParaRPr lang="en-US" dirty="0"/>
          </a:p>
        </p:txBody>
      </p:sp>
      <p:pic>
        <p:nvPicPr>
          <p:cNvPr id="4" name="Picture 3">
            <a:extLst>
              <a:ext uri="{FF2B5EF4-FFF2-40B4-BE49-F238E27FC236}">
                <a16:creationId xmlns:a16="http://schemas.microsoft.com/office/drawing/2014/main" id="{DC39B9FF-70E1-45C2-8116-67F4ED82630A}"/>
              </a:ext>
            </a:extLst>
          </p:cNvPr>
          <p:cNvPicPr>
            <a:picLocks noChangeAspect="1"/>
          </p:cNvPicPr>
          <p:nvPr/>
        </p:nvPicPr>
        <p:blipFill>
          <a:blip r:embed="rId2"/>
          <a:stretch>
            <a:fillRect/>
          </a:stretch>
        </p:blipFill>
        <p:spPr>
          <a:xfrm>
            <a:off x="10136038" y="3856559"/>
            <a:ext cx="1868427" cy="2880062"/>
          </a:xfrm>
          <a:prstGeom prst="rect">
            <a:avLst/>
          </a:prstGeom>
        </p:spPr>
      </p:pic>
      <p:pic>
        <p:nvPicPr>
          <p:cNvPr id="5" name="Picture 4">
            <a:extLst>
              <a:ext uri="{FF2B5EF4-FFF2-40B4-BE49-F238E27FC236}">
                <a16:creationId xmlns:a16="http://schemas.microsoft.com/office/drawing/2014/main" id="{D0D3A603-980A-49FF-87D3-86AD146BE46D}"/>
              </a:ext>
            </a:extLst>
          </p:cNvPr>
          <p:cNvPicPr>
            <a:picLocks noChangeAspect="1"/>
          </p:cNvPicPr>
          <p:nvPr/>
        </p:nvPicPr>
        <p:blipFill>
          <a:blip r:embed="rId3"/>
          <a:stretch>
            <a:fillRect/>
          </a:stretch>
        </p:blipFill>
        <p:spPr>
          <a:xfrm>
            <a:off x="464912" y="4906179"/>
            <a:ext cx="3099382" cy="1660383"/>
          </a:xfrm>
          <a:prstGeom prst="rect">
            <a:avLst/>
          </a:prstGeom>
        </p:spPr>
      </p:pic>
    </p:spTree>
    <p:extLst>
      <p:ext uri="{BB962C8B-B14F-4D97-AF65-F5344CB8AC3E}">
        <p14:creationId xmlns:p14="http://schemas.microsoft.com/office/powerpoint/2010/main" val="2053829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8E5DA-7C25-46CD-95C7-2FF98E1D67AD}"/>
              </a:ext>
            </a:extLst>
          </p:cNvPr>
          <p:cNvSpPr>
            <a:spLocks noGrp="1"/>
          </p:cNvSpPr>
          <p:nvPr>
            <p:ph type="title"/>
          </p:nvPr>
        </p:nvSpPr>
        <p:spPr>
          <a:xfrm>
            <a:off x="633999" y="4550230"/>
            <a:ext cx="10909073" cy="957902"/>
          </a:xfrm>
        </p:spPr>
        <p:txBody>
          <a:bodyPr vert="horz" lIns="91440" tIns="45720" rIns="91440" bIns="45720" rtlCol="0" anchor="b">
            <a:normAutofit/>
          </a:bodyPr>
          <a:lstStyle/>
          <a:p>
            <a:r>
              <a:rPr lang="en-US" sz="4700">
                <a:solidFill>
                  <a:schemeClr val="tx1">
                    <a:lumMod val="85000"/>
                    <a:lumOff val="15000"/>
                  </a:schemeClr>
                </a:solidFill>
              </a:rPr>
              <a:t>Thank You!  David.Godfrey@Americanbar.org</a:t>
            </a:r>
          </a:p>
        </p:txBody>
      </p:sp>
      <p:pic>
        <p:nvPicPr>
          <p:cNvPr id="5" name="Picture 4">
            <a:extLst>
              <a:ext uri="{FF2B5EF4-FFF2-40B4-BE49-F238E27FC236}">
                <a16:creationId xmlns:a16="http://schemas.microsoft.com/office/drawing/2014/main" id="{C96916C6-7B76-4850-86B1-9C7CEC655A8E}"/>
              </a:ext>
            </a:extLst>
          </p:cNvPr>
          <p:cNvPicPr>
            <a:picLocks noChangeAspect="1"/>
          </p:cNvPicPr>
          <p:nvPr/>
        </p:nvPicPr>
        <p:blipFill>
          <a:blip r:embed="rId2"/>
          <a:stretch>
            <a:fillRect/>
          </a:stretch>
        </p:blipFill>
        <p:spPr>
          <a:xfrm>
            <a:off x="635459" y="684491"/>
            <a:ext cx="5299675" cy="3513914"/>
          </a:xfrm>
          <a:prstGeom prst="rect">
            <a:avLst/>
          </a:prstGeom>
        </p:spPr>
      </p:pic>
      <p:pic>
        <p:nvPicPr>
          <p:cNvPr id="4" name="Content Placeholder 3">
            <a:extLst>
              <a:ext uri="{FF2B5EF4-FFF2-40B4-BE49-F238E27FC236}">
                <a16:creationId xmlns:a16="http://schemas.microsoft.com/office/drawing/2014/main" id="{2B953728-9A5A-4153-AF34-AAC4FF105FD7}"/>
              </a:ext>
            </a:extLst>
          </p:cNvPr>
          <p:cNvPicPr>
            <a:picLocks noGrp="1" noChangeAspect="1"/>
          </p:cNvPicPr>
          <p:nvPr>
            <p:ph sz="quarter" idx="13"/>
          </p:nvPr>
        </p:nvPicPr>
        <p:blipFill>
          <a:blip r:embed="rId3"/>
          <a:stretch>
            <a:fillRect/>
          </a:stretch>
        </p:blipFill>
        <p:spPr>
          <a:xfrm>
            <a:off x="6256867" y="1023100"/>
            <a:ext cx="5302232" cy="2836694"/>
          </a:xfrm>
          <a:prstGeom prst="rect">
            <a:avLst/>
          </a:prstGeom>
        </p:spPr>
      </p:pic>
      <p:cxnSp>
        <p:nvCxnSpPr>
          <p:cNvPr id="16" name="Straight Connector 15">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563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97698-4868-4E9D-ADD9-034D006B8998}"/>
              </a:ext>
            </a:extLst>
          </p:cNvPr>
          <p:cNvSpPr>
            <a:spLocks noGrp="1"/>
          </p:cNvSpPr>
          <p:nvPr>
            <p:ph type="title"/>
          </p:nvPr>
        </p:nvSpPr>
        <p:spPr/>
        <p:txBody>
          <a:bodyPr/>
          <a:lstStyle/>
          <a:p>
            <a:r>
              <a:rPr lang="en-US" cap="none" dirty="0"/>
              <a:t>Capacity Can Be Impacted By</a:t>
            </a:r>
          </a:p>
        </p:txBody>
      </p:sp>
      <p:pic>
        <p:nvPicPr>
          <p:cNvPr id="8" name="Content Placeholder 7">
            <a:extLst>
              <a:ext uri="{FF2B5EF4-FFF2-40B4-BE49-F238E27FC236}">
                <a16:creationId xmlns:a16="http://schemas.microsoft.com/office/drawing/2014/main" id="{E5C21215-67C3-44E2-AFD6-FD570C27F41E}"/>
              </a:ext>
            </a:extLst>
          </p:cNvPr>
          <p:cNvPicPr>
            <a:picLocks noGrp="1" noChangeAspect="1"/>
          </p:cNvPicPr>
          <p:nvPr>
            <p:ph sz="quarter" idx="13"/>
          </p:nvPr>
        </p:nvPicPr>
        <p:blipFill>
          <a:blip r:embed="rId2"/>
          <a:stretch>
            <a:fillRect/>
          </a:stretch>
        </p:blipFill>
        <p:spPr>
          <a:xfrm>
            <a:off x="6365551" y="2016595"/>
            <a:ext cx="2224776" cy="3952839"/>
          </a:xfrm>
          <a:prstGeom prst="rect">
            <a:avLst/>
          </a:prstGeo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580" y="162896"/>
            <a:ext cx="2798033" cy="1492284"/>
          </a:xfrm>
          <a:prstGeom prst="rect">
            <a:avLst/>
          </a:prstGeom>
        </p:spPr>
      </p:pic>
      <p:sp>
        <p:nvSpPr>
          <p:cNvPr id="2" name="TextBox 1">
            <a:extLst>
              <a:ext uri="{FF2B5EF4-FFF2-40B4-BE49-F238E27FC236}">
                <a16:creationId xmlns:a16="http://schemas.microsoft.com/office/drawing/2014/main" id="{2A20DE5F-6E3A-4C30-95FA-2A889F8A4A09}"/>
              </a:ext>
            </a:extLst>
          </p:cNvPr>
          <p:cNvSpPr txBox="1"/>
          <p:nvPr/>
        </p:nvSpPr>
        <p:spPr>
          <a:xfrm>
            <a:off x="1993260" y="1957184"/>
            <a:ext cx="3507651" cy="3785652"/>
          </a:xfrm>
          <a:prstGeom prst="rect">
            <a:avLst/>
          </a:prstGeom>
          <a:noFill/>
        </p:spPr>
        <p:txBody>
          <a:bodyPr wrap="square" rtlCol="0">
            <a:spAutoFit/>
          </a:bodyPr>
          <a:lstStyle/>
          <a:p>
            <a:r>
              <a:rPr lang="en-US" sz="2400" dirty="0">
                <a:latin typeface="Abadi" panose="020B0604020104020204" pitchFamily="34" charset="0"/>
              </a:rPr>
              <a:t>Illness</a:t>
            </a:r>
          </a:p>
          <a:p>
            <a:r>
              <a:rPr lang="en-US" sz="2400" dirty="0">
                <a:latin typeface="Abadi" panose="020B0604020104020204" pitchFamily="34" charset="0"/>
              </a:rPr>
              <a:t>Pain</a:t>
            </a:r>
          </a:p>
          <a:p>
            <a:r>
              <a:rPr lang="en-US" sz="2400" dirty="0">
                <a:latin typeface="Abadi" panose="020B0604020104020204" pitchFamily="34" charset="0"/>
              </a:rPr>
              <a:t>Lack of sleep</a:t>
            </a:r>
          </a:p>
          <a:p>
            <a:r>
              <a:rPr lang="en-US" sz="2400" dirty="0">
                <a:latin typeface="Abadi" panose="020B0604020104020204" pitchFamily="34" charset="0"/>
              </a:rPr>
              <a:t>Medication</a:t>
            </a:r>
          </a:p>
          <a:p>
            <a:r>
              <a:rPr lang="en-US" sz="2400" dirty="0">
                <a:latin typeface="Abadi" panose="020B0604020104020204" pitchFamily="34" charset="0"/>
              </a:rPr>
              <a:t>Substance Use / Abuse </a:t>
            </a:r>
          </a:p>
          <a:p>
            <a:r>
              <a:rPr lang="en-US" sz="2400" dirty="0">
                <a:latin typeface="Abadi" panose="020B0604020104020204" pitchFamily="34" charset="0"/>
              </a:rPr>
              <a:t>Stress</a:t>
            </a:r>
          </a:p>
          <a:p>
            <a:r>
              <a:rPr lang="en-US" sz="2400" dirty="0">
                <a:latin typeface="Abadi" panose="020B0604020104020204" pitchFamily="34" charset="0"/>
              </a:rPr>
              <a:t>Time of day</a:t>
            </a:r>
          </a:p>
          <a:p>
            <a:r>
              <a:rPr lang="en-US" sz="2400" dirty="0">
                <a:latin typeface="Abadi" panose="020B0604020104020204" pitchFamily="34" charset="0"/>
              </a:rPr>
              <a:t>Greif </a:t>
            </a:r>
          </a:p>
          <a:p>
            <a:r>
              <a:rPr lang="en-US" sz="2400" dirty="0">
                <a:latin typeface="Abadi" panose="020B0604020104020204" pitchFamily="34" charset="0"/>
              </a:rPr>
              <a:t>Depression </a:t>
            </a:r>
          </a:p>
          <a:p>
            <a:r>
              <a:rPr lang="en-US" sz="2400" dirty="0">
                <a:latin typeface="Abadi" panose="020B0604020104020204" pitchFamily="34" charset="0"/>
              </a:rPr>
              <a:t>Mental health </a:t>
            </a:r>
          </a:p>
        </p:txBody>
      </p:sp>
    </p:spTree>
    <p:extLst>
      <p:ext uri="{BB962C8B-B14F-4D97-AF65-F5344CB8AC3E}">
        <p14:creationId xmlns:p14="http://schemas.microsoft.com/office/powerpoint/2010/main" val="152717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4F22-EF87-48B2-8795-44D1BAB01AC2}"/>
              </a:ext>
            </a:extLst>
          </p:cNvPr>
          <p:cNvSpPr>
            <a:spLocks noGrp="1"/>
          </p:cNvSpPr>
          <p:nvPr>
            <p:ph type="title"/>
          </p:nvPr>
        </p:nvSpPr>
        <p:spPr>
          <a:xfrm>
            <a:off x="2152650" y="365128"/>
            <a:ext cx="7886700" cy="701673"/>
          </a:xfrm>
        </p:spPr>
        <p:txBody>
          <a:bodyPr>
            <a:normAutofit fontScale="90000"/>
          </a:bodyPr>
          <a:lstStyle/>
          <a:p>
            <a:br>
              <a:rPr lang="en-US" dirty="0"/>
            </a:br>
            <a:r>
              <a:rPr lang="en-US" dirty="0"/>
              <a:t>Hiring a Lawyer</a:t>
            </a:r>
          </a:p>
        </p:txBody>
      </p:sp>
      <p:sp>
        <p:nvSpPr>
          <p:cNvPr id="3" name="Content Placeholder 2">
            <a:extLst>
              <a:ext uri="{FF2B5EF4-FFF2-40B4-BE49-F238E27FC236}">
                <a16:creationId xmlns:a16="http://schemas.microsoft.com/office/drawing/2014/main" id="{C8CC5BA4-B193-4D31-B514-5C6BCDA73094}"/>
              </a:ext>
            </a:extLst>
          </p:cNvPr>
          <p:cNvSpPr>
            <a:spLocks noGrp="1"/>
          </p:cNvSpPr>
          <p:nvPr>
            <p:ph sz="quarter" idx="13"/>
          </p:nvPr>
        </p:nvSpPr>
        <p:spPr>
          <a:xfrm>
            <a:off x="710004" y="1648304"/>
            <a:ext cx="7772870" cy="4835236"/>
          </a:xfrm>
        </p:spPr>
        <p:txBody>
          <a:bodyPr/>
          <a:lstStyle/>
          <a:p>
            <a:endParaRPr lang="en-US" dirty="0"/>
          </a:p>
          <a:p>
            <a:r>
              <a:rPr lang="en-US" b="1" dirty="0">
                <a:latin typeface="Aharoni" panose="02010803020104030203" pitchFamily="2" charset="-79"/>
                <a:cs typeface="Aharoni" panose="02010803020104030203" pitchFamily="2" charset="-79"/>
              </a:rPr>
              <a:t>That they have a legal problem, </a:t>
            </a:r>
          </a:p>
          <a:p>
            <a:r>
              <a:rPr lang="en-US" b="1" dirty="0">
                <a:latin typeface="Aharoni" panose="02010803020104030203" pitchFamily="2" charset="-79"/>
                <a:cs typeface="Aharoni" panose="02010803020104030203" pitchFamily="2" charset="-79"/>
              </a:rPr>
              <a:t>you are a lawyer, and</a:t>
            </a:r>
          </a:p>
          <a:p>
            <a:r>
              <a:rPr lang="en-US" b="1" dirty="0">
                <a:latin typeface="Aharoni" panose="02010803020104030203" pitchFamily="2" charset="-79"/>
                <a:cs typeface="Aharoni" panose="02010803020104030203" pitchFamily="2" charset="-79"/>
              </a:rPr>
              <a:t>they want you to help them.  </a:t>
            </a:r>
          </a:p>
        </p:txBody>
      </p:sp>
      <p:sp>
        <p:nvSpPr>
          <p:cNvPr id="4" name="Slide Number Placeholder 3">
            <a:extLst>
              <a:ext uri="{FF2B5EF4-FFF2-40B4-BE49-F238E27FC236}">
                <a16:creationId xmlns:a16="http://schemas.microsoft.com/office/drawing/2014/main" id="{97D4985F-3F0B-43DE-9D13-80BC242F0325}"/>
              </a:ext>
            </a:extLst>
          </p:cNvPr>
          <p:cNvSpPr>
            <a:spLocks noGrp="1"/>
          </p:cNvSpPr>
          <p:nvPr>
            <p:ph type="sldNum" sz="quarter" idx="12"/>
          </p:nvPr>
        </p:nvSpPr>
        <p:spPr/>
        <p:txBody>
          <a:bodyPr/>
          <a:lstStyle/>
          <a:p>
            <a:fld id="{1248ACDA-8834-4849-86BE-660DB829C4A0}" type="slidenum">
              <a:rPr lang="en-US" smtClean="0"/>
              <a:t>6</a:t>
            </a:fld>
            <a:endParaRPr lang="en-US"/>
          </a:p>
        </p:txBody>
      </p:sp>
      <p:pic>
        <p:nvPicPr>
          <p:cNvPr id="5" name="Picture 4">
            <a:extLst>
              <a:ext uri="{FF2B5EF4-FFF2-40B4-BE49-F238E27FC236}">
                <a16:creationId xmlns:a16="http://schemas.microsoft.com/office/drawing/2014/main" id="{AFBEDA86-0AF5-45F7-873A-E50AA240B345}"/>
              </a:ext>
            </a:extLst>
          </p:cNvPr>
          <p:cNvPicPr>
            <a:picLocks noChangeAspect="1"/>
          </p:cNvPicPr>
          <p:nvPr/>
        </p:nvPicPr>
        <p:blipFill>
          <a:blip r:embed="rId2"/>
          <a:stretch>
            <a:fillRect/>
          </a:stretch>
        </p:blipFill>
        <p:spPr>
          <a:xfrm>
            <a:off x="8519861" y="114241"/>
            <a:ext cx="3106553" cy="1664225"/>
          </a:xfrm>
          <a:prstGeom prst="rect">
            <a:avLst/>
          </a:prstGeom>
        </p:spPr>
      </p:pic>
      <p:pic>
        <p:nvPicPr>
          <p:cNvPr id="7" name="Picture 6">
            <a:extLst>
              <a:ext uri="{FF2B5EF4-FFF2-40B4-BE49-F238E27FC236}">
                <a16:creationId xmlns:a16="http://schemas.microsoft.com/office/drawing/2014/main" id="{B09A2C88-E6FF-4475-910A-C35C9A352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01" y="2113383"/>
            <a:ext cx="6364915" cy="3447662"/>
          </a:xfrm>
          <a:prstGeom prst="rect">
            <a:avLst/>
          </a:prstGeom>
        </p:spPr>
      </p:pic>
    </p:spTree>
    <p:extLst>
      <p:ext uri="{BB962C8B-B14F-4D97-AF65-F5344CB8AC3E}">
        <p14:creationId xmlns:p14="http://schemas.microsoft.com/office/powerpoint/2010/main" val="203339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84C2-6CAB-4C05-AD5D-F0E23CBCF2CD}"/>
              </a:ext>
            </a:extLst>
          </p:cNvPr>
          <p:cNvSpPr>
            <a:spLocks noGrp="1"/>
          </p:cNvSpPr>
          <p:nvPr>
            <p:ph type="title"/>
          </p:nvPr>
        </p:nvSpPr>
        <p:spPr/>
        <p:txBody>
          <a:bodyPr/>
          <a:lstStyle/>
          <a:p>
            <a:r>
              <a:rPr lang="en-US" dirty="0"/>
              <a:t>Specific legal standards</a:t>
            </a:r>
          </a:p>
        </p:txBody>
      </p:sp>
      <p:sp>
        <p:nvSpPr>
          <p:cNvPr id="3" name="Content Placeholder 2">
            <a:extLst>
              <a:ext uri="{FF2B5EF4-FFF2-40B4-BE49-F238E27FC236}">
                <a16:creationId xmlns:a16="http://schemas.microsoft.com/office/drawing/2014/main" id="{FAB4FB20-B039-4305-866F-845DE6DEB046}"/>
              </a:ext>
            </a:extLst>
          </p:cNvPr>
          <p:cNvSpPr>
            <a:spLocks noGrp="1"/>
          </p:cNvSpPr>
          <p:nvPr>
            <p:ph idx="1"/>
          </p:nvPr>
        </p:nvSpPr>
        <p:spPr/>
        <p:txBody>
          <a:bodyPr>
            <a:normAutofit/>
          </a:bodyPr>
          <a:lstStyle/>
          <a:p>
            <a:pPr>
              <a:lnSpc>
                <a:spcPct val="100000"/>
              </a:lnSpc>
            </a:pPr>
            <a:r>
              <a:rPr lang="en-US" sz="2400" dirty="0">
                <a:latin typeface="Abadi" panose="020B0604020202020204" pitchFamily="34" charset="0"/>
              </a:rPr>
              <a:t>Testamentary Capacity: </a:t>
            </a:r>
          </a:p>
          <a:p>
            <a:pPr lvl="1">
              <a:lnSpc>
                <a:spcPct val="100000"/>
              </a:lnSpc>
            </a:pPr>
            <a:r>
              <a:rPr lang="en-US" sz="2400" dirty="0">
                <a:latin typeface="Abadi" panose="020B0604020202020204" pitchFamily="34" charset="0"/>
              </a:rPr>
              <a:t>At the time executing a will, the individual must know the natural objects of their bounty, to understand the nature and extent of their property, and to connect these elements sufficiently to make a disposition of property according to a rational plan. </a:t>
            </a:r>
          </a:p>
          <a:p>
            <a:pPr>
              <a:lnSpc>
                <a:spcPct val="100000"/>
              </a:lnSpc>
            </a:pPr>
            <a:r>
              <a:rPr lang="en-US" sz="2400" dirty="0">
                <a:latin typeface="Abadi" panose="020B0604020202020204" pitchFamily="34" charset="0"/>
              </a:rPr>
              <a:t>Whether the testator is of “sound mind” of is the terminology that is still commonly used. </a:t>
            </a:r>
          </a:p>
        </p:txBody>
      </p:sp>
      <p:sp>
        <p:nvSpPr>
          <p:cNvPr id="4" name="Slide Number Placeholder 3">
            <a:extLst>
              <a:ext uri="{FF2B5EF4-FFF2-40B4-BE49-F238E27FC236}">
                <a16:creationId xmlns:a16="http://schemas.microsoft.com/office/drawing/2014/main" id="{E035FB5E-EE95-445D-9CA0-BE5C2B342938}"/>
              </a:ext>
            </a:extLst>
          </p:cNvPr>
          <p:cNvSpPr>
            <a:spLocks noGrp="1"/>
          </p:cNvSpPr>
          <p:nvPr>
            <p:ph type="sldNum" sz="quarter" idx="12"/>
          </p:nvPr>
        </p:nvSpPr>
        <p:spPr/>
        <p:txBody>
          <a:bodyPr/>
          <a:lstStyle/>
          <a:p>
            <a:fld id="{7113C456-7281-4EB8-9DFB-1546325892BF}" type="slidenum">
              <a:rPr lang="en-US" smtClean="0"/>
              <a:t>7</a:t>
            </a:fld>
            <a:endParaRPr lang="en-US"/>
          </a:p>
        </p:txBody>
      </p:sp>
      <p:pic>
        <p:nvPicPr>
          <p:cNvPr id="5" name="Picture 4">
            <a:extLst>
              <a:ext uri="{FF2B5EF4-FFF2-40B4-BE49-F238E27FC236}">
                <a16:creationId xmlns:a16="http://schemas.microsoft.com/office/drawing/2014/main" id="{7D728DF0-C40A-44ED-A12F-04D88359BD18}"/>
              </a:ext>
            </a:extLst>
          </p:cNvPr>
          <p:cNvPicPr>
            <a:picLocks noChangeAspect="1"/>
          </p:cNvPicPr>
          <p:nvPr/>
        </p:nvPicPr>
        <p:blipFill>
          <a:blip r:embed="rId2"/>
          <a:stretch>
            <a:fillRect/>
          </a:stretch>
        </p:blipFill>
        <p:spPr>
          <a:xfrm>
            <a:off x="8908309" y="158090"/>
            <a:ext cx="2948529" cy="1579269"/>
          </a:xfrm>
          <a:prstGeom prst="rect">
            <a:avLst/>
          </a:prstGeom>
        </p:spPr>
      </p:pic>
    </p:spTree>
    <p:extLst>
      <p:ext uri="{BB962C8B-B14F-4D97-AF65-F5344CB8AC3E}">
        <p14:creationId xmlns:p14="http://schemas.microsoft.com/office/powerpoint/2010/main" val="192088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B414-E9FE-4A3D-B7DD-E2300E3512DC}"/>
              </a:ext>
            </a:extLst>
          </p:cNvPr>
          <p:cNvSpPr>
            <a:spLocks noGrp="1"/>
          </p:cNvSpPr>
          <p:nvPr>
            <p:ph type="title"/>
          </p:nvPr>
        </p:nvSpPr>
        <p:spPr/>
        <p:txBody>
          <a:bodyPr/>
          <a:lstStyle/>
          <a:p>
            <a:r>
              <a:rPr lang="en-US" dirty="0"/>
              <a:t>Power of Attorney</a:t>
            </a:r>
          </a:p>
        </p:txBody>
      </p:sp>
      <p:sp>
        <p:nvSpPr>
          <p:cNvPr id="3" name="Content Placeholder 2">
            <a:extLst>
              <a:ext uri="{FF2B5EF4-FFF2-40B4-BE49-F238E27FC236}">
                <a16:creationId xmlns:a16="http://schemas.microsoft.com/office/drawing/2014/main" id="{833D711D-62F7-4B80-BCBF-C8F5C82CF4C1}"/>
              </a:ext>
            </a:extLst>
          </p:cNvPr>
          <p:cNvSpPr>
            <a:spLocks noGrp="1"/>
          </p:cNvSpPr>
          <p:nvPr>
            <p:ph idx="1"/>
          </p:nvPr>
        </p:nvSpPr>
        <p:spPr/>
        <p:txBody>
          <a:bodyPr/>
          <a:lstStyle/>
          <a:p>
            <a:pPr>
              <a:lnSpc>
                <a:spcPct val="100000"/>
              </a:lnSpc>
            </a:pPr>
            <a:r>
              <a:rPr lang="en-US" b="1" dirty="0">
                <a:latin typeface="Abadi" panose="020B0604020104020204" pitchFamily="34" charset="0"/>
                <a:ea typeface="Calibri" panose="020F0502020204030204" pitchFamily="34" charset="0"/>
                <a:cs typeface="Calibri" panose="020F0502020204030204" pitchFamily="34" charset="0"/>
              </a:rPr>
              <a:t>Capacity to Execute a Power of Attorney:</a:t>
            </a:r>
          </a:p>
          <a:p>
            <a:pPr lvl="1">
              <a:lnSpc>
                <a:spcPct val="100000"/>
              </a:lnSpc>
            </a:pPr>
            <a:r>
              <a:rPr lang="en-US" b="1" dirty="0">
                <a:latin typeface="Abadi" panose="020B0604020104020204" pitchFamily="34" charset="0"/>
              </a:rPr>
              <a:t>The standard of capacity for creating a power of attorney has traditionally been based on the capacity to contract. However, some courts have also held that the standard is similar to that for making a will.</a:t>
            </a:r>
          </a:p>
          <a:p>
            <a:pPr lvl="1">
              <a:lnSpc>
                <a:spcPct val="100000"/>
              </a:lnSpc>
            </a:pPr>
            <a:endParaRPr lang="en-US" b="1" dirty="0">
              <a:latin typeface="Abadi" panose="020B0604020104020204" pitchFamily="34" charset="0"/>
            </a:endParaRPr>
          </a:p>
          <a:p>
            <a:pPr lvl="1">
              <a:lnSpc>
                <a:spcPct val="100000"/>
              </a:lnSpc>
            </a:pPr>
            <a:r>
              <a:rPr lang="en-US" b="1" dirty="0">
                <a:latin typeface="Abadi" panose="020B0604020104020204" pitchFamily="34" charset="0"/>
              </a:rPr>
              <a:t>The document names an agent</a:t>
            </a:r>
          </a:p>
          <a:p>
            <a:pPr lvl="1">
              <a:lnSpc>
                <a:spcPct val="100000"/>
              </a:lnSpc>
            </a:pPr>
            <a:r>
              <a:rPr lang="en-US" b="1" dirty="0">
                <a:latin typeface="Abadi" panose="020B0604020104020204" pitchFamily="34" charset="0"/>
              </a:rPr>
              <a:t>The agent can bind them to decision</a:t>
            </a:r>
          </a:p>
          <a:p>
            <a:pPr lvl="1">
              <a:lnSpc>
                <a:spcPct val="100000"/>
              </a:lnSpc>
            </a:pPr>
            <a:r>
              <a:rPr lang="en-US" b="1" dirty="0">
                <a:latin typeface="Abadi" panose="020B0604020104020204" pitchFamily="34" charset="0"/>
              </a:rPr>
              <a:t>They can revoke the appointment</a:t>
            </a:r>
          </a:p>
          <a:p>
            <a:pPr lvl="1">
              <a:lnSpc>
                <a:spcPct val="100000"/>
              </a:lnSpc>
            </a:pPr>
            <a:r>
              <a:rPr lang="en-US" b="1" dirty="0">
                <a:latin typeface="Abadi" panose="020B0604020104020204" pitchFamily="34" charset="0"/>
              </a:rPr>
              <a:t>The nature of the authority they are delegating  </a:t>
            </a:r>
          </a:p>
          <a:p>
            <a:pPr>
              <a:lnSpc>
                <a:spcPct val="100000"/>
              </a:lnSpc>
            </a:pPr>
            <a:endParaRPr lang="en-US" dirty="0"/>
          </a:p>
        </p:txBody>
      </p:sp>
      <p:sp>
        <p:nvSpPr>
          <p:cNvPr id="4" name="Slide Number Placeholder 3">
            <a:extLst>
              <a:ext uri="{FF2B5EF4-FFF2-40B4-BE49-F238E27FC236}">
                <a16:creationId xmlns:a16="http://schemas.microsoft.com/office/drawing/2014/main" id="{1FB9EEB7-104D-4467-93CA-87F279097D67}"/>
              </a:ext>
            </a:extLst>
          </p:cNvPr>
          <p:cNvSpPr>
            <a:spLocks noGrp="1"/>
          </p:cNvSpPr>
          <p:nvPr>
            <p:ph type="sldNum" sz="quarter" idx="12"/>
          </p:nvPr>
        </p:nvSpPr>
        <p:spPr/>
        <p:txBody>
          <a:bodyPr/>
          <a:lstStyle/>
          <a:p>
            <a:fld id="{7113C456-7281-4EB8-9DFB-1546325892BF}" type="slidenum">
              <a:rPr lang="en-US" smtClean="0"/>
              <a:t>8</a:t>
            </a:fld>
            <a:endParaRPr lang="en-US"/>
          </a:p>
        </p:txBody>
      </p:sp>
      <p:pic>
        <p:nvPicPr>
          <p:cNvPr id="5" name="Picture 4">
            <a:extLst>
              <a:ext uri="{FF2B5EF4-FFF2-40B4-BE49-F238E27FC236}">
                <a16:creationId xmlns:a16="http://schemas.microsoft.com/office/drawing/2014/main" id="{869DDF5D-CE2C-4B3E-AFB6-27646B3098D6}"/>
              </a:ext>
            </a:extLst>
          </p:cNvPr>
          <p:cNvPicPr>
            <a:picLocks noChangeAspect="1"/>
          </p:cNvPicPr>
          <p:nvPr/>
        </p:nvPicPr>
        <p:blipFill>
          <a:blip r:embed="rId2"/>
          <a:stretch>
            <a:fillRect/>
          </a:stretch>
        </p:blipFill>
        <p:spPr>
          <a:xfrm>
            <a:off x="8032284" y="4100387"/>
            <a:ext cx="3652066" cy="1956464"/>
          </a:xfrm>
          <a:prstGeom prst="rect">
            <a:avLst/>
          </a:prstGeom>
        </p:spPr>
      </p:pic>
    </p:spTree>
    <p:extLst>
      <p:ext uri="{BB962C8B-B14F-4D97-AF65-F5344CB8AC3E}">
        <p14:creationId xmlns:p14="http://schemas.microsoft.com/office/powerpoint/2010/main" val="402054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D767-8179-4BC8-9215-16D3947086FB}"/>
              </a:ext>
            </a:extLst>
          </p:cNvPr>
          <p:cNvSpPr>
            <a:spLocks noGrp="1"/>
          </p:cNvSpPr>
          <p:nvPr>
            <p:ph type="title"/>
          </p:nvPr>
        </p:nvSpPr>
        <p:spPr/>
        <p:txBody>
          <a:bodyPr/>
          <a:lstStyle/>
          <a:p>
            <a:r>
              <a:rPr lang="en-US" dirty="0"/>
              <a:t>Contractual Capacity</a:t>
            </a:r>
          </a:p>
        </p:txBody>
      </p:sp>
      <p:sp>
        <p:nvSpPr>
          <p:cNvPr id="3" name="Content Placeholder 2">
            <a:extLst>
              <a:ext uri="{FF2B5EF4-FFF2-40B4-BE49-F238E27FC236}">
                <a16:creationId xmlns:a16="http://schemas.microsoft.com/office/drawing/2014/main" id="{A93BA082-A5D7-4FF6-B328-3DD9E284B427}"/>
              </a:ext>
            </a:extLst>
          </p:cNvPr>
          <p:cNvSpPr>
            <a:spLocks noGrp="1"/>
          </p:cNvSpPr>
          <p:nvPr>
            <p:ph idx="1"/>
          </p:nvPr>
        </p:nvSpPr>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Courts generally assess the party’s ability to understand the nature and effect of the act and the business being transacted. </a:t>
            </a:r>
          </a:p>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If the act or business being transacted is highly complicated, a higher level of understanding may be needed to comprehend its nature and effect. </a:t>
            </a:r>
            <a:endParaRPr lang="en-US" dirty="0"/>
          </a:p>
        </p:txBody>
      </p:sp>
      <p:sp>
        <p:nvSpPr>
          <p:cNvPr id="4" name="Slide Number Placeholder 3">
            <a:extLst>
              <a:ext uri="{FF2B5EF4-FFF2-40B4-BE49-F238E27FC236}">
                <a16:creationId xmlns:a16="http://schemas.microsoft.com/office/drawing/2014/main" id="{30FF719C-7F77-4B6A-9204-6D3EEA87ECFA}"/>
              </a:ext>
            </a:extLst>
          </p:cNvPr>
          <p:cNvSpPr>
            <a:spLocks noGrp="1"/>
          </p:cNvSpPr>
          <p:nvPr>
            <p:ph type="sldNum" sz="quarter" idx="12"/>
          </p:nvPr>
        </p:nvSpPr>
        <p:spPr/>
        <p:txBody>
          <a:bodyPr/>
          <a:lstStyle/>
          <a:p>
            <a:fld id="{7113C456-7281-4EB8-9DFB-1546325892BF}" type="slidenum">
              <a:rPr lang="en-US" smtClean="0"/>
              <a:t>9</a:t>
            </a:fld>
            <a:endParaRPr lang="en-US"/>
          </a:p>
        </p:txBody>
      </p:sp>
      <p:pic>
        <p:nvPicPr>
          <p:cNvPr id="5" name="Picture 4">
            <a:extLst>
              <a:ext uri="{FF2B5EF4-FFF2-40B4-BE49-F238E27FC236}">
                <a16:creationId xmlns:a16="http://schemas.microsoft.com/office/drawing/2014/main" id="{2E63D17E-51C6-43B2-AFD9-8F6EBD318F32}"/>
              </a:ext>
            </a:extLst>
          </p:cNvPr>
          <p:cNvPicPr>
            <a:picLocks noChangeAspect="1"/>
          </p:cNvPicPr>
          <p:nvPr/>
        </p:nvPicPr>
        <p:blipFill>
          <a:blip r:embed="rId2"/>
          <a:stretch>
            <a:fillRect/>
          </a:stretch>
        </p:blipFill>
        <p:spPr>
          <a:xfrm>
            <a:off x="8036653" y="4038318"/>
            <a:ext cx="3736939" cy="2001551"/>
          </a:xfrm>
          <a:prstGeom prst="rect">
            <a:avLst/>
          </a:prstGeom>
        </p:spPr>
      </p:pic>
    </p:spTree>
    <p:extLst>
      <p:ext uri="{BB962C8B-B14F-4D97-AF65-F5344CB8AC3E}">
        <p14:creationId xmlns:p14="http://schemas.microsoft.com/office/powerpoint/2010/main" val="216190489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F1F7FA03D74A428EDE6F116CCC04C4" ma:contentTypeVersion="14" ma:contentTypeDescription="Create a new document." ma:contentTypeScope="" ma:versionID="125d06e6f165c2d65c85b0feb672c3a5">
  <xsd:schema xmlns:xsd="http://www.w3.org/2001/XMLSchema" xmlns:xs="http://www.w3.org/2001/XMLSchema" xmlns:p="http://schemas.microsoft.com/office/2006/metadata/properties" xmlns:ns1="http://schemas.microsoft.com/sharepoint/v3" xmlns:ns3="b9c0a601-a364-4f73-8153-2fa102404aa9" xmlns:ns4="f6c5ff81-275e-4b19-a279-425e61c487a5" targetNamespace="http://schemas.microsoft.com/office/2006/metadata/properties" ma:root="true" ma:fieldsID="f3055d81ffa0324a3044ae983766fb1a" ns1:_="" ns3:_="" ns4:_="">
    <xsd:import namespace="http://schemas.microsoft.com/sharepoint/v3"/>
    <xsd:import namespace="b9c0a601-a364-4f73-8153-2fa102404aa9"/>
    <xsd:import namespace="f6c5ff81-275e-4b19-a279-425e61c487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1:_ip_UnifiedCompliancePolicyProperties" minOccurs="0"/>
                <xsd:element ref="ns1:_ip_UnifiedCompliancePolicyUIAc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c0a601-a364-4f73-8153-2fa102404aa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c5ff81-275e-4b19-a279-425e61c487a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b9c0a601-a364-4f73-8153-2fa102404aa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7D8A91B-5AF8-4296-B699-2E4369C6B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c0a601-a364-4f73-8153-2fa102404aa9"/>
    <ds:schemaRef ds:uri="f6c5ff81-275e-4b19-a279-425e61c48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b9c0a601-a364-4f73-8153-2fa102404aa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f6c5ff81-275e-4b19-a279-425e61c487a5"/>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1917</Words>
  <Application>Microsoft Office PowerPoint</Application>
  <PresentationFormat>Widescreen</PresentationFormat>
  <Paragraphs>138</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Abadi</vt:lpstr>
      <vt:lpstr>Aharoni</vt:lpstr>
      <vt:lpstr>Calibri</vt:lpstr>
      <vt:lpstr>Georgia Pro Cond Light</vt:lpstr>
      <vt:lpstr>Publico</vt:lpstr>
      <vt:lpstr>Speak Pro</vt:lpstr>
      <vt:lpstr>RetrospectVTI</vt:lpstr>
      <vt:lpstr>Capacity and Ethics </vt:lpstr>
      <vt:lpstr>What is Capacity </vt:lpstr>
      <vt:lpstr>Capacity </vt:lpstr>
      <vt:lpstr>PowerPoint Presentation</vt:lpstr>
      <vt:lpstr>Capacity Can Be Impacted By</vt:lpstr>
      <vt:lpstr> Hiring a Lawyer</vt:lpstr>
      <vt:lpstr>Specific legal standards</vt:lpstr>
      <vt:lpstr>Power of Attorney</vt:lpstr>
      <vt:lpstr>Contractual Capacity</vt:lpstr>
      <vt:lpstr>Capacity to Convey Real Property</vt:lpstr>
      <vt:lpstr>Capacity, if Not Stated</vt:lpstr>
      <vt:lpstr>Case Example: Edna and Bill</vt:lpstr>
      <vt:lpstr>Poll #1: What are the Red Flags?</vt:lpstr>
      <vt:lpstr>What Do The Model Rules Say About Capacity?</vt:lpstr>
      <vt:lpstr>MRPC 1.0 Terminology </vt:lpstr>
      <vt:lpstr>Model Rules of Professional Conduct 1.4</vt:lpstr>
      <vt:lpstr>MRPC 1.2: Scope Of Representation &amp; Allocation Of Authority Between Client &amp; Lawyer</vt:lpstr>
      <vt:lpstr>How do We Get To Capacity From That?</vt:lpstr>
      <vt:lpstr>MRPC 1.14 A Client With Diminished Capacity</vt:lpstr>
      <vt:lpstr>Tell Me More</vt:lpstr>
      <vt:lpstr>MRPC 1.14 Comment 1</vt:lpstr>
      <vt:lpstr>MRPC 1.14 Comments 2 – 3 </vt:lpstr>
      <vt:lpstr>MRPC 1.14 Comment 5 (Excerpt) </vt:lpstr>
      <vt:lpstr>What Do Those Slides Sound Like? </vt:lpstr>
      <vt:lpstr>Practical Tool Steps In Supporting Decision Making </vt:lpstr>
      <vt:lpstr>How Do We Assess Capacity?</vt:lpstr>
      <vt:lpstr>PowerPoint Presentation</vt:lpstr>
      <vt:lpstr>Develop a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Tool</vt:lpstr>
      <vt:lpstr>PowerPoint Presentation</vt:lpstr>
      <vt:lpstr>PowerPoint Presentation</vt:lpstr>
      <vt:lpstr>PowerPoint Presentation</vt:lpstr>
      <vt:lpstr>PowerPoint Presentation</vt:lpstr>
      <vt:lpstr>PowerPoint Presentation</vt:lpstr>
      <vt:lpstr> Declining Or Terminating Representation MRPC 1.16 (A)</vt:lpstr>
      <vt:lpstr>MRPC 1.16 (B)</vt:lpstr>
      <vt:lpstr>Thank You!  David.Godfrey@Americanbar.org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2020-11-03T20:48:23Z</dcterms:created>
  <dcterms:modified xsi:type="dcterms:W3CDTF">2020-11-17T15:29:12Z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0x010100D6F1F7FA03D74A428EDE6F116CCC04C4</vt:lpwstr>
  </property>
</Properties>
</file>