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7"/>
  </p:notesMasterIdLst>
  <p:sldIdLst>
    <p:sldId id="257" r:id="rId2"/>
    <p:sldId id="397" r:id="rId3"/>
    <p:sldId id="430" r:id="rId4"/>
    <p:sldId id="431" r:id="rId5"/>
    <p:sldId id="432" r:id="rId6"/>
    <p:sldId id="433" r:id="rId7"/>
    <p:sldId id="434" r:id="rId8"/>
    <p:sldId id="409" r:id="rId9"/>
    <p:sldId id="410" r:id="rId10"/>
    <p:sldId id="411" r:id="rId11"/>
    <p:sldId id="412" r:id="rId12"/>
    <p:sldId id="413" r:id="rId13"/>
    <p:sldId id="414" r:id="rId14"/>
    <p:sldId id="415" r:id="rId15"/>
    <p:sldId id="416" r:id="rId16"/>
    <p:sldId id="417" r:id="rId17"/>
    <p:sldId id="418" r:id="rId18"/>
    <p:sldId id="419" r:id="rId19"/>
    <p:sldId id="420" r:id="rId20"/>
    <p:sldId id="421" r:id="rId21"/>
    <p:sldId id="422" r:id="rId22"/>
    <p:sldId id="423" r:id="rId23"/>
    <p:sldId id="424" r:id="rId24"/>
    <p:sldId id="425" r:id="rId25"/>
    <p:sldId id="426" r:id="rId26"/>
    <p:sldId id="427" r:id="rId27"/>
    <p:sldId id="428" r:id="rId28"/>
    <p:sldId id="429" r:id="rId29"/>
    <p:sldId id="396" r:id="rId30"/>
    <p:sldId id="394" r:id="rId31"/>
    <p:sldId id="259" r:id="rId32"/>
    <p:sldId id="260" r:id="rId33"/>
    <p:sldId id="261" r:id="rId34"/>
    <p:sldId id="262" r:id="rId35"/>
    <p:sldId id="272" r:id="rId36"/>
    <p:sldId id="273" r:id="rId37"/>
    <p:sldId id="298" r:id="rId38"/>
    <p:sldId id="395" r:id="rId39"/>
    <p:sldId id="299" r:id="rId40"/>
    <p:sldId id="300" r:id="rId41"/>
    <p:sldId id="301" r:id="rId42"/>
    <p:sldId id="309" r:id="rId43"/>
    <p:sldId id="323" r:id="rId44"/>
    <p:sldId id="399" r:id="rId45"/>
    <p:sldId id="349" r:id="rId46"/>
    <p:sldId id="354" r:id="rId47"/>
    <p:sldId id="355" r:id="rId48"/>
    <p:sldId id="356" r:id="rId49"/>
    <p:sldId id="357" r:id="rId50"/>
    <p:sldId id="358" r:id="rId51"/>
    <p:sldId id="403" r:id="rId52"/>
    <p:sldId id="404" r:id="rId53"/>
    <p:sldId id="406" r:id="rId54"/>
    <p:sldId id="407" r:id="rId55"/>
    <p:sldId id="408"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7FAB83-27E9-4AE8-8930-3478BF57C3FB}" type="datetimeFigureOut">
              <a:rPr lang="en-US" smtClean="0"/>
              <a:t>6/17/2020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F738DE-1DEF-4D3E-85C9-C7CFCF5F19EB}" type="slidenum">
              <a:rPr lang="en-US" smtClean="0"/>
              <a:t>‹#›</a:t>
            </a:fld>
            <a:endParaRPr lang="en-US"/>
          </a:p>
        </p:txBody>
      </p:sp>
    </p:spTree>
    <p:extLst>
      <p:ext uri="{BB962C8B-B14F-4D97-AF65-F5344CB8AC3E}">
        <p14:creationId xmlns:p14="http://schemas.microsoft.com/office/powerpoint/2010/main" val="1941285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41083670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14321116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2555799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2165266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23680002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3817836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14809185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29995267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10546507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29065109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3416335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10738905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8343611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4115212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14754853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35181822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Comment: Reliance on the proposed regulations is discretionary, but their retroactive application is not. It is also not clear when the IRS will consider a taxpayer to have relied on the proposed regulations. For example, some of the proposed regulations make clarifications or corrections to the statutory language of IRC § 163(j). A taxpayer should arguably not be treated as “relying” on a proposed regulation to the extent it is expressing something that is inherently understood to be a part of IRC § 163(j), but this is not clear from the proposed regulations’ language.</a:t>
            </a:r>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10596420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6254883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38556262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1539456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45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4702672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46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3588552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26318543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47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34975099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48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35410376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49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32945262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50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10565798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51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25620434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52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8420538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53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5816327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54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120475499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55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1005190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239739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3240257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4173063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295650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20278257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881390" rtl="0" eaLnBrk="1" fontAlgn="auto" latinLnBrk="0" hangingPunct="1">
              <a:lnSpc>
                <a:spcPct val="100000"/>
              </a:lnSpc>
              <a:spcBef>
                <a:spcPts val="0"/>
              </a:spcBef>
              <a:spcAft>
                <a:spcPts val="0"/>
              </a:spcAft>
              <a:buClrTx/>
              <a:buSzTx/>
              <a:buFontTx/>
              <a:buNone/>
              <a:tabLst/>
              <a:defRPr/>
            </a:pPr>
            <a:fld id="{32B33E28-FFCF-4417-B576-B926B327C4C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rPr>
              <a:pPr marL="0" marR="0" lvl="0" indent="0" algn="r" defTabSz="88139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Times New Roman" charset="0"/>
            </a:endParaRPr>
          </a:p>
        </p:txBody>
      </p:sp>
    </p:spTree>
    <p:extLst>
      <p:ext uri="{BB962C8B-B14F-4D97-AF65-F5344CB8AC3E}">
        <p14:creationId xmlns:p14="http://schemas.microsoft.com/office/powerpoint/2010/main" val="32793553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3886200"/>
            <a:ext cx="2743200" cy="1371600"/>
          </a:xfrm>
          <a:prstGeom prst="rect">
            <a:avLst/>
          </a:prstGeom>
          <a:solidFill>
            <a:schemeClr val="accent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tIns="68580" rIns="205740" bIns="68580" anchor="ctr"/>
          <a:lstStyle/>
          <a:p>
            <a:pPr algn="r">
              <a:defRPr/>
            </a:pPr>
            <a:endParaRPr lang="en-US" sz="750" dirty="0">
              <a:latin typeface="Calibri" panose="020F0502020204030204" pitchFamily="34" charset="0"/>
            </a:endParaRPr>
          </a:p>
        </p:txBody>
      </p:sp>
      <p:pic>
        <p:nvPicPr>
          <p:cNvPr id="5" name="Picture 10" descr="Teamwork_In_Office.jpg"/>
          <p:cNvPicPr>
            <a:picLocks/>
          </p:cNvPicPr>
          <p:nvPr/>
        </p:nvPicPr>
        <p:blipFill>
          <a:blip r:embed="rId2" cstate="print"/>
          <a:srcRect/>
          <a:stretch>
            <a:fillRect/>
          </a:stretch>
        </p:blipFill>
        <p:spPr bwMode="auto">
          <a:xfrm>
            <a:off x="3048000" y="3886200"/>
            <a:ext cx="9144000" cy="1143000"/>
          </a:xfrm>
          <a:prstGeom prst="rect">
            <a:avLst/>
          </a:prstGeom>
          <a:noFill/>
          <a:ln w="9525">
            <a:noFill/>
            <a:miter lim="800000"/>
            <a:headEnd/>
            <a:tailEnd/>
          </a:ln>
        </p:spPr>
      </p:pic>
      <p:pic>
        <p:nvPicPr>
          <p:cNvPr id="6" name="Picture 11" descr="RubinBrown_Logo_2Clr_horz.ai"/>
          <p:cNvPicPr>
            <a:picLocks noChangeAspect="1"/>
          </p:cNvPicPr>
          <p:nvPr/>
        </p:nvPicPr>
        <p:blipFill>
          <a:blip r:embed="rId3" cstate="print"/>
          <a:srcRect/>
          <a:stretch>
            <a:fillRect/>
          </a:stretch>
        </p:blipFill>
        <p:spPr bwMode="auto">
          <a:xfrm>
            <a:off x="5084233" y="5761038"/>
            <a:ext cx="5080000" cy="590550"/>
          </a:xfrm>
          <a:prstGeom prst="rect">
            <a:avLst/>
          </a:prstGeom>
          <a:noFill/>
          <a:ln w="9525">
            <a:noFill/>
            <a:miter lim="800000"/>
            <a:headEnd/>
            <a:tailEnd/>
          </a:ln>
        </p:spPr>
      </p:pic>
      <p:sp>
        <p:nvSpPr>
          <p:cNvPr id="7" name="Rectangle 6"/>
          <p:cNvSpPr/>
          <p:nvPr/>
        </p:nvSpPr>
        <p:spPr>
          <a:xfrm>
            <a:off x="3048000" y="3886200"/>
            <a:ext cx="9144000" cy="13716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Calibri" panose="020F0502020204030204" pitchFamily="34" charset="0"/>
            </a:endParaRPr>
          </a:p>
        </p:txBody>
      </p:sp>
      <p:sp>
        <p:nvSpPr>
          <p:cNvPr id="8" name="Title 7"/>
          <p:cNvSpPr>
            <a:spLocks noGrp="1"/>
          </p:cNvSpPr>
          <p:nvPr>
            <p:ph type="ctrTitle"/>
          </p:nvPr>
        </p:nvSpPr>
        <p:spPr>
          <a:xfrm>
            <a:off x="3048000" y="798603"/>
            <a:ext cx="9144000" cy="1446550"/>
          </a:xfrm>
        </p:spPr>
        <p:txBody>
          <a:bodyPr>
            <a:normAutofit/>
          </a:bodyPr>
          <a:lstStyle>
            <a:lvl1pPr algn="ctr">
              <a:defRPr sz="3300" b="1" cap="none" baseline="0">
                <a:solidFill>
                  <a:schemeClr val="accent1"/>
                </a:solidFill>
              </a:defRPr>
            </a:lvl1pPr>
          </a:lstStyle>
          <a:p>
            <a:r>
              <a:rPr lang="en-US"/>
              <a:t>Click to edit Master title style</a:t>
            </a:r>
            <a:endParaRPr lang="en-US" dirty="0"/>
          </a:p>
        </p:txBody>
      </p:sp>
      <p:sp>
        <p:nvSpPr>
          <p:cNvPr id="9" name="Subtitle 8"/>
          <p:cNvSpPr>
            <a:spLocks noGrp="1"/>
          </p:cNvSpPr>
          <p:nvPr>
            <p:ph type="subTitle" idx="1"/>
          </p:nvPr>
        </p:nvSpPr>
        <p:spPr>
          <a:xfrm>
            <a:off x="3048001" y="2743200"/>
            <a:ext cx="9144001" cy="719668"/>
          </a:xfrm>
        </p:spPr>
        <p:txBody>
          <a:bodyPr anchor="ctr">
            <a:normAutofit/>
          </a:bodyPr>
          <a:lstStyle>
            <a:lvl1pPr marL="0" indent="0" algn="ctr">
              <a:buNone/>
              <a:defRPr sz="1800">
                <a:solidFill>
                  <a:schemeClr val="accent2"/>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en-US"/>
              <a:t>Click to edit Master subtitle style</a:t>
            </a:r>
            <a:endParaRPr lang="en-US" dirty="0"/>
          </a:p>
        </p:txBody>
      </p:sp>
    </p:spTree>
    <p:extLst>
      <p:ext uri="{BB962C8B-B14F-4D97-AF65-F5344CB8AC3E}">
        <p14:creationId xmlns:p14="http://schemas.microsoft.com/office/powerpoint/2010/main" val="1737848180"/>
      </p:ext>
    </p:extLst>
  </p:cSld>
  <p:clrMapOvr>
    <a:overrideClrMapping bg1="lt1" tx1="dk1" bg2="lt2" tx2="dk2" accent1="accent1" accent2="accent2" accent3="accent3" accent4="accent4" accent5="accent5" accent6="accent6" hlink="hlink" folHlink="folHlink"/>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
        <p:nvSpPr>
          <p:cNvPr id="3" name="Rectangle 2"/>
          <p:cNvSpPr/>
          <p:nvPr/>
        </p:nvSpPr>
        <p:spPr>
          <a:xfrm>
            <a:off x="0" y="1600200"/>
            <a:ext cx="1828800" cy="1371600"/>
          </a:xfrm>
          <a:prstGeom prst="rect">
            <a:avLst/>
          </a:prstGeom>
          <a:solidFill>
            <a:schemeClr val="accent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dirty="0">
              <a:latin typeface="Calibri" panose="020F0502020204030204" pitchFamily="34" charset="0"/>
            </a:endParaRPr>
          </a:p>
        </p:txBody>
      </p:sp>
      <p:pic>
        <p:nvPicPr>
          <p:cNvPr id="4" name="Picture 10" descr="RubinBrown_Logo_2Clr_horz.ai"/>
          <p:cNvPicPr>
            <a:picLocks noChangeAspect="1"/>
          </p:cNvPicPr>
          <p:nvPr/>
        </p:nvPicPr>
        <p:blipFill>
          <a:blip r:embed="rId2" cstate="print"/>
          <a:srcRect/>
          <a:stretch>
            <a:fillRect/>
          </a:stretch>
        </p:blipFill>
        <p:spPr bwMode="auto">
          <a:xfrm>
            <a:off x="304800" y="6500816"/>
            <a:ext cx="2540000" cy="295275"/>
          </a:xfrm>
          <a:prstGeom prst="rect">
            <a:avLst/>
          </a:prstGeom>
          <a:noFill/>
          <a:ln w="9525">
            <a:noFill/>
            <a:miter lim="800000"/>
            <a:headEnd/>
            <a:tailEnd/>
          </a:ln>
        </p:spPr>
      </p:pic>
      <p:sp>
        <p:nvSpPr>
          <p:cNvPr id="2" name="Title 1"/>
          <p:cNvSpPr>
            <a:spLocks noGrp="1"/>
          </p:cNvSpPr>
          <p:nvPr>
            <p:ph type="title"/>
          </p:nvPr>
        </p:nvSpPr>
        <p:spPr>
          <a:xfrm>
            <a:off x="2011680" y="1600200"/>
            <a:ext cx="10180320" cy="1371600"/>
          </a:xfrm>
          <a:solidFill>
            <a:schemeClr val="accent1"/>
          </a:solidFill>
        </p:spPr>
        <p:txBody>
          <a:bodyPr lIns="182880" rIns="182880">
            <a:normAutofit/>
          </a:bodyPr>
          <a:lstStyle>
            <a:lvl1pPr algn="l">
              <a:buNone/>
              <a:defRPr sz="2700" b="1" cap="none">
                <a:solidFill>
                  <a:srgbClr val="FFFFFF"/>
                </a:solidFill>
                <a:latin typeface="Calibri" panose="020F0502020204030204" pitchFamily="34" charset="0"/>
              </a:defRPr>
            </a:lvl1pPr>
          </a:lstStyle>
          <a:p>
            <a:r>
              <a:rPr lang="en-US" dirty="0"/>
              <a:t>Click to edit Master title style</a:t>
            </a:r>
          </a:p>
        </p:txBody>
      </p:sp>
      <p:sp>
        <p:nvSpPr>
          <p:cNvPr id="5" name="Slide Number Placeholder 5"/>
          <p:cNvSpPr>
            <a:spLocks noGrp="1"/>
          </p:cNvSpPr>
          <p:nvPr>
            <p:ph type="sldNum" sz="quarter" idx="4"/>
          </p:nvPr>
        </p:nvSpPr>
        <p:spPr>
          <a:xfrm>
            <a:off x="11277600" y="6501384"/>
            <a:ext cx="609600" cy="292608"/>
          </a:xfrm>
          <a:prstGeom prst="rect">
            <a:avLst/>
          </a:prstGeom>
        </p:spPr>
        <p:txBody>
          <a:bodyPr vert="horz" lIns="0" tIns="0" rIns="0" bIns="0" rtlCol="0" anchor="ctr"/>
          <a:lstStyle>
            <a:lvl1pPr algn="r">
              <a:defRPr sz="900">
                <a:solidFill>
                  <a:schemeClr val="tx1"/>
                </a:solidFill>
                <a:latin typeface="Calibri" panose="020F0502020204030204" pitchFamily="34" charset="0"/>
              </a:defRPr>
            </a:lvl1pPr>
          </a:lstStyle>
          <a:p>
            <a:fld id="{997F6CC2-B08A-423F-A68A-72578C287BFB}" type="slidenum">
              <a:rPr lang="en-US" smtClean="0"/>
              <a:pPr/>
              <a:t>‹#›</a:t>
            </a:fld>
            <a:endParaRPr lang="en-US" dirty="0"/>
          </a:p>
        </p:txBody>
      </p:sp>
    </p:spTree>
    <p:extLst>
      <p:ext uri="{BB962C8B-B14F-4D97-AF65-F5344CB8AC3E}">
        <p14:creationId xmlns:p14="http://schemas.microsoft.com/office/powerpoint/2010/main" val="584606354"/>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 Steps">
    <p:spTree>
      <p:nvGrpSpPr>
        <p:cNvPr id="1" name=""/>
        <p:cNvGrpSpPr/>
        <p:nvPr/>
      </p:nvGrpSpPr>
      <p:grpSpPr>
        <a:xfrm>
          <a:off x="0" y="0"/>
          <a:ext cx="0" cy="0"/>
          <a:chOff x="0" y="0"/>
          <a:chExt cx="0" cy="0"/>
        </a:xfrm>
      </p:grpSpPr>
      <p:sp>
        <p:nvSpPr>
          <p:cNvPr id="7" name="Rectangle 6"/>
          <p:cNvSpPr/>
          <p:nvPr/>
        </p:nvSpPr>
        <p:spPr>
          <a:xfrm>
            <a:off x="0" y="1600200"/>
            <a:ext cx="1828800" cy="137160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dirty="0">
              <a:latin typeface="Calibri" panose="020F0502020204030204" pitchFamily="34" charset="0"/>
            </a:endParaRPr>
          </a:p>
        </p:txBody>
      </p:sp>
      <p:pic>
        <p:nvPicPr>
          <p:cNvPr id="8" name="Picture 10" descr="RubinBrown_Logo_2Clr_horz.ai"/>
          <p:cNvPicPr>
            <a:picLocks noChangeAspect="1"/>
          </p:cNvPicPr>
          <p:nvPr/>
        </p:nvPicPr>
        <p:blipFill>
          <a:blip r:embed="rId2" cstate="print"/>
          <a:srcRect/>
          <a:stretch>
            <a:fillRect/>
          </a:stretch>
        </p:blipFill>
        <p:spPr bwMode="auto">
          <a:xfrm>
            <a:off x="304800" y="6500816"/>
            <a:ext cx="2540000" cy="295275"/>
          </a:xfrm>
          <a:prstGeom prst="rect">
            <a:avLst/>
          </a:prstGeom>
          <a:noFill/>
          <a:ln w="9525">
            <a:noFill/>
            <a:miter lim="800000"/>
            <a:headEnd/>
            <a:tailEnd/>
          </a:ln>
        </p:spPr>
      </p:pic>
      <p:sp>
        <p:nvSpPr>
          <p:cNvPr id="2" name="Title 1"/>
          <p:cNvSpPr>
            <a:spLocks noGrp="1"/>
          </p:cNvSpPr>
          <p:nvPr>
            <p:ph type="title"/>
          </p:nvPr>
        </p:nvSpPr>
        <p:spPr>
          <a:xfrm>
            <a:off x="2011680" y="1600200"/>
            <a:ext cx="10180320" cy="1371600"/>
          </a:xfrm>
          <a:solidFill>
            <a:schemeClr val="accent1"/>
          </a:solidFill>
        </p:spPr>
        <p:txBody>
          <a:bodyPr lIns="182880" rIns="182880">
            <a:normAutofit/>
          </a:bodyPr>
          <a:lstStyle>
            <a:lvl1pPr algn="l">
              <a:buNone/>
              <a:defRPr sz="2700" b="1" cap="none">
                <a:solidFill>
                  <a:srgbClr val="FFFFFF"/>
                </a:solidFill>
                <a:latin typeface="Calibri" panose="020F0502020204030204" pitchFamily="34" charset="0"/>
              </a:defRPr>
            </a:lvl1pPr>
          </a:lstStyle>
          <a:p>
            <a:r>
              <a:rPr lang="en-US" dirty="0"/>
              <a:t>Click to edit Master title style</a:t>
            </a:r>
          </a:p>
        </p:txBody>
      </p:sp>
      <p:sp>
        <p:nvSpPr>
          <p:cNvPr id="5" name="Subtitle 8"/>
          <p:cNvSpPr>
            <a:spLocks noGrp="1"/>
          </p:cNvSpPr>
          <p:nvPr>
            <p:ph type="subTitle" idx="1"/>
          </p:nvPr>
        </p:nvSpPr>
        <p:spPr>
          <a:xfrm>
            <a:off x="1" y="1600200"/>
            <a:ext cx="1828800" cy="1371600"/>
          </a:xfrm>
          <a:solidFill>
            <a:schemeClr val="accent2"/>
          </a:solidFill>
        </p:spPr>
        <p:txBody>
          <a:bodyPr anchor="ctr">
            <a:normAutofit/>
          </a:bodyPr>
          <a:lstStyle>
            <a:lvl1pPr marL="0" indent="0" algn="ctr">
              <a:buNone/>
              <a:defRPr sz="1800">
                <a:solidFill>
                  <a:schemeClr val="bg1"/>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lang="en-US"/>
              <a:t>Click to edit Master subtitle style</a:t>
            </a:r>
            <a:endParaRPr lang="en-US" dirty="0"/>
          </a:p>
        </p:txBody>
      </p:sp>
      <p:sp>
        <p:nvSpPr>
          <p:cNvPr id="6" name="Content Placeholder 12"/>
          <p:cNvSpPr>
            <a:spLocks noGrp="1"/>
          </p:cNvSpPr>
          <p:nvPr>
            <p:ph sz="quarter" idx="11"/>
          </p:nvPr>
        </p:nvSpPr>
        <p:spPr>
          <a:xfrm>
            <a:off x="2336800" y="3124200"/>
            <a:ext cx="9550400" cy="3276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5"/>
          <p:cNvSpPr>
            <a:spLocks noGrp="1"/>
          </p:cNvSpPr>
          <p:nvPr>
            <p:ph type="sldNum" sz="quarter" idx="4"/>
          </p:nvPr>
        </p:nvSpPr>
        <p:spPr>
          <a:xfrm>
            <a:off x="11277600" y="6501384"/>
            <a:ext cx="609600" cy="292608"/>
          </a:xfrm>
          <a:prstGeom prst="rect">
            <a:avLst/>
          </a:prstGeom>
        </p:spPr>
        <p:txBody>
          <a:bodyPr vert="horz" lIns="0" tIns="0" rIns="0" bIns="0" rtlCol="0" anchor="ctr"/>
          <a:lstStyle>
            <a:lvl1pPr algn="r">
              <a:defRPr sz="900">
                <a:solidFill>
                  <a:schemeClr val="tx1"/>
                </a:solidFill>
                <a:latin typeface="Calibri" panose="020F0502020204030204" pitchFamily="34" charset="0"/>
              </a:defRPr>
            </a:lvl1pPr>
          </a:lstStyle>
          <a:p>
            <a:fld id="{997F6CC2-B08A-423F-A68A-72578C287BFB}" type="slidenum">
              <a:rPr lang="en-US" smtClean="0"/>
              <a:pPr/>
              <a:t>‹#›</a:t>
            </a:fld>
            <a:endParaRPr lang="en-US" dirty="0"/>
          </a:p>
        </p:txBody>
      </p:sp>
    </p:spTree>
    <p:extLst>
      <p:ext uri="{BB962C8B-B14F-4D97-AF65-F5344CB8AC3E}">
        <p14:creationId xmlns:p14="http://schemas.microsoft.com/office/powerpoint/2010/main" val="2020650139"/>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3" name="Content Placeholder 12"/>
          <p:cNvSpPr>
            <a:spLocks noGrp="1"/>
          </p:cNvSpPr>
          <p:nvPr>
            <p:ph sz="quarter" idx="11"/>
          </p:nvPr>
        </p:nvSpPr>
        <p:spPr>
          <a:xfrm>
            <a:off x="304800" y="1600200"/>
            <a:ext cx="11582400"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itle Placeholder 21"/>
          <p:cNvSpPr>
            <a:spLocks noGrp="1"/>
          </p:cNvSpPr>
          <p:nvPr>
            <p:ph type="title"/>
          </p:nvPr>
        </p:nvSpPr>
        <p:spPr>
          <a:xfrm>
            <a:off x="304800" y="0"/>
            <a:ext cx="11582400" cy="1188720"/>
          </a:xfrm>
          <a:prstGeom prst="rect">
            <a:avLst/>
          </a:prstGeom>
        </p:spPr>
        <p:txBody>
          <a:bodyPr>
            <a:normAutofit/>
          </a:bodyPr>
          <a:lstStyle/>
          <a:p>
            <a:r>
              <a:rPr lang="en-US"/>
              <a:t>Click to edit Master title style</a:t>
            </a:r>
            <a:endParaRPr lang="en-US" dirty="0"/>
          </a:p>
        </p:txBody>
      </p:sp>
      <p:sp>
        <p:nvSpPr>
          <p:cNvPr id="4" name="Slide Number Placeholder 5"/>
          <p:cNvSpPr>
            <a:spLocks noGrp="1"/>
          </p:cNvSpPr>
          <p:nvPr>
            <p:ph type="sldNum" sz="quarter" idx="4"/>
          </p:nvPr>
        </p:nvSpPr>
        <p:spPr>
          <a:xfrm>
            <a:off x="11277600" y="6501384"/>
            <a:ext cx="609600" cy="292608"/>
          </a:xfrm>
          <a:prstGeom prst="rect">
            <a:avLst/>
          </a:prstGeom>
        </p:spPr>
        <p:txBody>
          <a:bodyPr vert="horz" lIns="0" tIns="0" rIns="0" bIns="0" rtlCol="0" anchor="ctr"/>
          <a:lstStyle>
            <a:lvl1pPr algn="r">
              <a:defRPr sz="900">
                <a:solidFill>
                  <a:schemeClr val="tx1"/>
                </a:solidFill>
                <a:latin typeface="Calibri" panose="020F0502020204030204" pitchFamily="34" charset="0"/>
              </a:defRPr>
            </a:lvl1pPr>
          </a:lstStyle>
          <a:p>
            <a:fld id="{997F6CC2-B08A-423F-A68A-72578C287BFB}" type="slidenum">
              <a:rPr lang="en-US" smtClean="0"/>
              <a:pPr/>
              <a:t>‹#›</a:t>
            </a:fld>
            <a:endParaRPr lang="en-US" dirty="0"/>
          </a:p>
        </p:txBody>
      </p:sp>
    </p:spTree>
    <p:extLst>
      <p:ext uri="{BB962C8B-B14F-4D97-AF65-F5344CB8AC3E}">
        <p14:creationId xmlns:p14="http://schemas.microsoft.com/office/powerpoint/2010/main" val="3154342172"/>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mp; Content - 1st line no bulle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997F6CC2-B08A-423F-A68A-72578C287BFB}" type="slidenum">
              <a:rPr lang="en-US" smtClean="0"/>
              <a:pPr/>
              <a:t>‹#›</a:t>
            </a:fld>
            <a:endParaRPr lang="en-US" dirty="0"/>
          </a:p>
        </p:txBody>
      </p:sp>
      <p:sp>
        <p:nvSpPr>
          <p:cNvPr id="5" name="Content Placeholder 4"/>
          <p:cNvSpPr>
            <a:spLocks noGrp="1"/>
          </p:cNvSpPr>
          <p:nvPr>
            <p:ph sz="quarter" idx="11"/>
          </p:nvPr>
        </p:nvSpPr>
        <p:spPr>
          <a:xfrm>
            <a:off x="304800" y="1600200"/>
            <a:ext cx="11582400" cy="4800600"/>
          </a:xfrm>
        </p:spPr>
        <p:txBody>
          <a:bodyPr/>
          <a:lstStyle>
            <a:lvl1pPr marL="0" indent="0">
              <a:buFontTx/>
              <a:buNone/>
              <a:defRPr/>
            </a:lvl1pPr>
            <a:lvl2pPr marL="171450">
              <a:buClr>
                <a:schemeClr val="accent2"/>
              </a:buClr>
              <a:defRPr/>
            </a:lvl2pPr>
            <a:lvl3pPr marL="342900">
              <a:buClr>
                <a:schemeClr val="accent1"/>
              </a:buClr>
              <a:defRPr/>
            </a:lvl3pPr>
            <a:lvl4pPr marL="514350">
              <a:buClr>
                <a:schemeClr val="tx2">
                  <a:lumMod val="60000"/>
                  <a:lumOff val="40000"/>
                </a:schemeClr>
              </a:buClr>
              <a:buSzPct val="100000"/>
              <a:buFont typeface="Wingdings" pitchFamily="2" charset="2"/>
              <a:buChar char="§"/>
              <a:defRPr/>
            </a:lvl4pPr>
            <a:lvl5pPr marL="685800">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41381967"/>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Numbered Content">
    <p:spTree>
      <p:nvGrpSpPr>
        <p:cNvPr id="1" name=""/>
        <p:cNvGrpSpPr/>
        <p:nvPr/>
      </p:nvGrpSpPr>
      <p:grpSpPr>
        <a:xfrm>
          <a:off x="0" y="0"/>
          <a:ext cx="0" cy="0"/>
          <a:chOff x="0" y="0"/>
          <a:chExt cx="0" cy="0"/>
        </a:xfrm>
      </p:grpSpPr>
      <p:sp>
        <p:nvSpPr>
          <p:cNvPr id="13" name="Content Placeholder 12"/>
          <p:cNvSpPr>
            <a:spLocks noGrp="1"/>
          </p:cNvSpPr>
          <p:nvPr>
            <p:ph sz="quarter" idx="11"/>
          </p:nvPr>
        </p:nvSpPr>
        <p:spPr>
          <a:xfrm>
            <a:off x="304800" y="1600200"/>
            <a:ext cx="11582400" cy="4800600"/>
          </a:xfrm>
        </p:spPr>
        <p:txBody>
          <a:bodyPr/>
          <a:lstStyle>
            <a:lvl1pPr marL="342900" indent="-342900">
              <a:buFont typeface="+mj-lt"/>
              <a:buAutoNum type="arabicPeriod"/>
              <a:defRPr/>
            </a:lvl1pPr>
          </a:lstStyle>
          <a:p>
            <a:pPr lvl="0"/>
            <a:r>
              <a:rPr lang="en-US"/>
              <a:t>Click to edit Master text styles</a:t>
            </a:r>
          </a:p>
        </p:txBody>
      </p:sp>
      <p:sp>
        <p:nvSpPr>
          <p:cNvPr id="6" name="Title Placeholder 21"/>
          <p:cNvSpPr>
            <a:spLocks noGrp="1"/>
          </p:cNvSpPr>
          <p:nvPr>
            <p:ph type="title"/>
          </p:nvPr>
        </p:nvSpPr>
        <p:spPr>
          <a:xfrm>
            <a:off x="304800" y="0"/>
            <a:ext cx="11582400" cy="1188720"/>
          </a:xfrm>
          <a:prstGeom prst="rect">
            <a:avLst/>
          </a:prstGeom>
        </p:spPr>
        <p:txBody>
          <a:bodyPr>
            <a:normAutofit/>
          </a:bodyPr>
          <a:lstStyle/>
          <a:p>
            <a:r>
              <a:rPr lang="en-US" dirty="0"/>
              <a:t>Click to edit Master title style</a:t>
            </a:r>
          </a:p>
        </p:txBody>
      </p:sp>
      <p:sp>
        <p:nvSpPr>
          <p:cNvPr id="4" name="Slide Number Placeholder 5"/>
          <p:cNvSpPr>
            <a:spLocks noGrp="1"/>
          </p:cNvSpPr>
          <p:nvPr>
            <p:ph type="sldNum" sz="quarter" idx="4"/>
          </p:nvPr>
        </p:nvSpPr>
        <p:spPr>
          <a:xfrm>
            <a:off x="11277600" y="6501384"/>
            <a:ext cx="609600" cy="292608"/>
          </a:xfrm>
          <a:prstGeom prst="rect">
            <a:avLst/>
          </a:prstGeom>
        </p:spPr>
        <p:txBody>
          <a:bodyPr vert="horz" lIns="0" tIns="0" rIns="0" bIns="0" rtlCol="0" anchor="ctr"/>
          <a:lstStyle>
            <a:lvl1pPr algn="r">
              <a:defRPr sz="900">
                <a:solidFill>
                  <a:schemeClr val="tx1"/>
                </a:solidFill>
                <a:latin typeface="Calibri" panose="020F0502020204030204" pitchFamily="34" charset="0"/>
              </a:defRPr>
            </a:lvl1pPr>
          </a:lstStyle>
          <a:p>
            <a:fld id="{997F6CC2-B08A-423F-A68A-72578C287BFB}" type="slidenum">
              <a:rPr lang="en-US" smtClean="0"/>
              <a:pPr/>
              <a:t>‹#›</a:t>
            </a:fld>
            <a:endParaRPr lang="en-US" dirty="0"/>
          </a:p>
        </p:txBody>
      </p:sp>
    </p:spTree>
    <p:extLst>
      <p:ext uri="{BB962C8B-B14F-4D97-AF65-F5344CB8AC3E}">
        <p14:creationId xmlns:p14="http://schemas.microsoft.com/office/powerpoint/2010/main" val="103559703"/>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Content:2 Column">
    <p:spTree>
      <p:nvGrpSpPr>
        <p:cNvPr id="1" name=""/>
        <p:cNvGrpSpPr/>
        <p:nvPr/>
      </p:nvGrpSpPr>
      <p:grpSpPr>
        <a:xfrm>
          <a:off x="0" y="0"/>
          <a:ext cx="0" cy="0"/>
          <a:chOff x="0" y="0"/>
          <a:chExt cx="0" cy="0"/>
        </a:xfrm>
      </p:grpSpPr>
      <p:sp>
        <p:nvSpPr>
          <p:cNvPr id="21" name="Content Placeholder 20"/>
          <p:cNvSpPr>
            <a:spLocks noGrp="1"/>
          </p:cNvSpPr>
          <p:nvPr>
            <p:ph sz="quarter" idx="19"/>
          </p:nvPr>
        </p:nvSpPr>
        <p:spPr>
          <a:xfrm>
            <a:off x="304800" y="1600200"/>
            <a:ext cx="5608320"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 name="Content Placeholder 22"/>
          <p:cNvSpPr>
            <a:spLocks noGrp="1"/>
          </p:cNvSpPr>
          <p:nvPr>
            <p:ph sz="quarter" idx="20"/>
          </p:nvPr>
        </p:nvSpPr>
        <p:spPr>
          <a:xfrm>
            <a:off x="6278880" y="1600200"/>
            <a:ext cx="5608320"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Placeholder 21"/>
          <p:cNvSpPr>
            <a:spLocks noGrp="1"/>
          </p:cNvSpPr>
          <p:nvPr>
            <p:ph type="title"/>
          </p:nvPr>
        </p:nvSpPr>
        <p:spPr>
          <a:xfrm>
            <a:off x="304800" y="0"/>
            <a:ext cx="11582400" cy="1188720"/>
          </a:xfrm>
          <a:prstGeom prst="rect">
            <a:avLst/>
          </a:prstGeom>
        </p:spPr>
        <p:txBody>
          <a:bodyPr>
            <a:normAutofit/>
          </a:bodyPr>
          <a:lstStyle/>
          <a:p>
            <a:r>
              <a:rPr lang="en-US"/>
              <a:t>Click to edit Master title style</a:t>
            </a:r>
            <a:endParaRPr lang="en-US" dirty="0"/>
          </a:p>
        </p:txBody>
      </p:sp>
      <p:sp>
        <p:nvSpPr>
          <p:cNvPr id="5" name="Slide Number Placeholder 5"/>
          <p:cNvSpPr>
            <a:spLocks noGrp="1"/>
          </p:cNvSpPr>
          <p:nvPr>
            <p:ph type="sldNum" sz="quarter" idx="4"/>
          </p:nvPr>
        </p:nvSpPr>
        <p:spPr>
          <a:xfrm>
            <a:off x="11277600" y="6501384"/>
            <a:ext cx="609600" cy="292608"/>
          </a:xfrm>
          <a:prstGeom prst="rect">
            <a:avLst/>
          </a:prstGeom>
        </p:spPr>
        <p:txBody>
          <a:bodyPr vert="horz" lIns="0" tIns="0" rIns="0" bIns="0" rtlCol="0" anchor="ctr"/>
          <a:lstStyle>
            <a:lvl1pPr algn="r">
              <a:defRPr sz="900">
                <a:solidFill>
                  <a:schemeClr val="tx1"/>
                </a:solidFill>
                <a:latin typeface="Calibri" panose="020F0502020204030204" pitchFamily="34" charset="0"/>
              </a:defRPr>
            </a:lvl1pPr>
          </a:lstStyle>
          <a:p>
            <a:fld id="{997F6CC2-B08A-423F-A68A-72578C287BFB}" type="slidenum">
              <a:rPr lang="en-US" smtClean="0"/>
              <a:pPr/>
              <a:t>‹#›</a:t>
            </a:fld>
            <a:endParaRPr lang="en-US" dirty="0"/>
          </a:p>
        </p:txBody>
      </p:sp>
    </p:spTree>
    <p:extLst>
      <p:ext uri="{BB962C8B-B14F-4D97-AF65-F5344CB8AC3E}">
        <p14:creationId xmlns:p14="http://schemas.microsoft.com/office/powerpoint/2010/main" val="4023916319"/>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4"/>
          </p:nvPr>
        </p:nvSpPr>
        <p:spPr>
          <a:xfrm>
            <a:off x="11277600" y="6501384"/>
            <a:ext cx="609600" cy="292608"/>
          </a:xfrm>
          <a:prstGeom prst="rect">
            <a:avLst/>
          </a:prstGeom>
        </p:spPr>
        <p:txBody>
          <a:bodyPr vert="horz" lIns="0" tIns="0" rIns="0" bIns="0" rtlCol="0" anchor="ctr"/>
          <a:lstStyle>
            <a:lvl1pPr algn="r">
              <a:defRPr sz="900">
                <a:solidFill>
                  <a:schemeClr val="tx1"/>
                </a:solidFill>
                <a:latin typeface="Calibri" panose="020F0502020204030204" pitchFamily="34" charset="0"/>
              </a:defRPr>
            </a:lvl1pPr>
          </a:lstStyle>
          <a:p>
            <a:fld id="{997F6CC2-B08A-423F-A68A-72578C287BFB}" type="slidenum">
              <a:rPr lang="en-US" smtClean="0"/>
              <a:pPr/>
              <a:t>‹#›</a:t>
            </a:fld>
            <a:endParaRPr lang="en-US" dirty="0"/>
          </a:p>
        </p:txBody>
      </p:sp>
    </p:spTree>
    <p:extLst>
      <p:ext uri="{BB962C8B-B14F-4D97-AF65-F5344CB8AC3E}">
        <p14:creationId xmlns:p14="http://schemas.microsoft.com/office/powerpoint/2010/main" val="2316692323"/>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11277600" y="6501384"/>
            <a:ext cx="609600" cy="292608"/>
          </a:xfrm>
          <a:prstGeom prst="rect">
            <a:avLst/>
          </a:prstGeom>
        </p:spPr>
        <p:txBody>
          <a:bodyPr vert="horz" lIns="0" tIns="0" rIns="0" bIns="0" rtlCol="0" anchor="ctr"/>
          <a:lstStyle>
            <a:lvl1pPr algn="r">
              <a:defRPr sz="900">
                <a:solidFill>
                  <a:schemeClr val="tx1"/>
                </a:solidFill>
                <a:latin typeface="Calibri" panose="020F0502020204030204" pitchFamily="34" charset="0"/>
              </a:defRPr>
            </a:lvl1pPr>
          </a:lstStyle>
          <a:p>
            <a:fld id="{997F6CC2-B08A-423F-A68A-72578C287BFB}" type="slidenum">
              <a:rPr lang="en-US" smtClean="0"/>
              <a:pPr/>
              <a:t>‹#›</a:t>
            </a:fld>
            <a:endParaRPr lang="en-US" dirty="0"/>
          </a:p>
        </p:txBody>
      </p:sp>
    </p:spTree>
    <p:extLst>
      <p:ext uri="{BB962C8B-B14F-4D97-AF65-F5344CB8AC3E}">
        <p14:creationId xmlns:p14="http://schemas.microsoft.com/office/powerpoint/2010/main" val="154345394"/>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304800" y="0"/>
            <a:ext cx="11582400" cy="11890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12"/>
          <p:cNvSpPr>
            <a:spLocks noGrp="1"/>
          </p:cNvSpPr>
          <p:nvPr>
            <p:ph type="body" idx="1"/>
          </p:nvPr>
        </p:nvSpPr>
        <p:spPr bwMode="auto">
          <a:xfrm>
            <a:off x="304800" y="1600200"/>
            <a:ext cx="115824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2" y="1235075"/>
            <a:ext cx="234951" cy="228600"/>
          </a:xfrm>
          <a:prstGeom prst="rect">
            <a:avLst/>
          </a:prstGeom>
          <a:solidFill>
            <a:schemeClr val="accent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dirty="0">
              <a:latin typeface="Calibri" panose="020F0502020204030204" pitchFamily="34" charset="0"/>
            </a:endParaRPr>
          </a:p>
        </p:txBody>
      </p:sp>
      <p:pic>
        <p:nvPicPr>
          <p:cNvPr id="1030" name="Picture 14" descr="RubinBrown_Logo_2Clr_horz.ai"/>
          <p:cNvPicPr>
            <a:picLocks noChangeAspect="1"/>
          </p:cNvPicPr>
          <p:nvPr/>
        </p:nvPicPr>
        <p:blipFill>
          <a:blip r:embed="rId11" cstate="print"/>
          <a:srcRect/>
          <a:stretch>
            <a:fillRect/>
          </a:stretch>
        </p:blipFill>
        <p:spPr bwMode="auto">
          <a:xfrm>
            <a:off x="304800" y="6500816"/>
            <a:ext cx="2540000" cy="295275"/>
          </a:xfrm>
          <a:prstGeom prst="rect">
            <a:avLst/>
          </a:prstGeom>
          <a:noFill/>
          <a:ln w="9525">
            <a:noFill/>
            <a:miter lim="800000"/>
            <a:headEnd/>
            <a:tailEnd/>
          </a:ln>
        </p:spPr>
      </p:pic>
      <p:sp>
        <p:nvSpPr>
          <p:cNvPr id="1031" name="Text Placeholder 16"/>
          <p:cNvSpPr txBox="1">
            <a:spLocks/>
          </p:cNvSpPr>
          <p:nvPr/>
        </p:nvSpPr>
        <p:spPr bwMode="auto">
          <a:xfrm>
            <a:off x="304800" y="1235075"/>
            <a:ext cx="11887200" cy="228600"/>
          </a:xfrm>
          <a:prstGeom prst="rect">
            <a:avLst/>
          </a:prstGeom>
          <a:solidFill>
            <a:schemeClr val="accent1"/>
          </a:solidFill>
          <a:ln w="9525">
            <a:noFill/>
            <a:miter lim="800000"/>
            <a:headEnd/>
            <a:tailEnd/>
          </a:ln>
        </p:spPr>
        <p:txBody>
          <a:bodyPr wrap="none" anchor="ctr"/>
          <a:lstStyle/>
          <a:p>
            <a:pPr>
              <a:spcBef>
                <a:spcPts val="975"/>
              </a:spcBef>
              <a:buClr>
                <a:schemeClr val="accent2"/>
              </a:buClr>
              <a:buSzPct val="60000"/>
              <a:buFont typeface="Wingdings" charset="2"/>
              <a:buNone/>
              <a:defRPr/>
            </a:pPr>
            <a:endParaRPr lang="en-US" sz="750" dirty="0">
              <a:solidFill>
                <a:schemeClr val="bg1"/>
              </a:solidFill>
              <a:latin typeface="Calibri" charset="0"/>
            </a:endParaRPr>
          </a:p>
        </p:txBody>
      </p:sp>
      <p:sp>
        <p:nvSpPr>
          <p:cNvPr id="7" name="Slide Number Placeholder 5"/>
          <p:cNvSpPr>
            <a:spLocks noGrp="1"/>
          </p:cNvSpPr>
          <p:nvPr>
            <p:ph type="sldNum" sz="quarter" idx="4"/>
          </p:nvPr>
        </p:nvSpPr>
        <p:spPr>
          <a:xfrm>
            <a:off x="11277600" y="6501384"/>
            <a:ext cx="609600" cy="292608"/>
          </a:xfrm>
          <a:prstGeom prst="rect">
            <a:avLst/>
          </a:prstGeom>
        </p:spPr>
        <p:txBody>
          <a:bodyPr vert="horz" lIns="0" tIns="0" rIns="0" bIns="0" rtlCol="0" anchor="ctr"/>
          <a:lstStyle>
            <a:lvl1pPr algn="r">
              <a:defRPr sz="900">
                <a:solidFill>
                  <a:schemeClr val="tx1"/>
                </a:solidFill>
                <a:latin typeface="Calibri" panose="020F0502020204030204" pitchFamily="34" charset="0"/>
              </a:defRPr>
            </a:lvl1pPr>
          </a:lstStyle>
          <a:p>
            <a:fld id="{997F6CC2-B08A-423F-A68A-72578C287BFB}" type="slidenum">
              <a:rPr lang="en-US" smtClean="0"/>
              <a:pPr/>
              <a:t>‹#›</a:t>
            </a:fld>
            <a:endParaRPr lang="en-US" dirty="0"/>
          </a:p>
        </p:txBody>
      </p:sp>
    </p:spTree>
    <p:extLst>
      <p:ext uri="{BB962C8B-B14F-4D97-AF65-F5344CB8AC3E}">
        <p14:creationId xmlns:p14="http://schemas.microsoft.com/office/powerpoint/2010/main" val="42942922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ransition spd="med"/>
  <p:hf hdr="0" ftr="0" dt="0"/>
  <p:txStyles>
    <p:titleStyle>
      <a:lvl1pPr algn="l" rtl="0" eaLnBrk="1" fontAlgn="base" hangingPunct="1">
        <a:spcBef>
          <a:spcPct val="0"/>
        </a:spcBef>
        <a:spcAft>
          <a:spcPct val="0"/>
        </a:spcAft>
        <a:defRPr sz="2700" kern="1200">
          <a:solidFill>
            <a:schemeClr val="accent1"/>
          </a:solidFill>
          <a:latin typeface="Calibri" panose="020F0502020204030204" pitchFamily="34" charset="0"/>
          <a:ea typeface="ＭＳ Ｐゴシック" charset="-128"/>
          <a:cs typeface="Calibri"/>
        </a:defRPr>
      </a:lvl1pPr>
      <a:lvl2pPr algn="l" rtl="0" eaLnBrk="1" fontAlgn="base" hangingPunct="1">
        <a:spcBef>
          <a:spcPct val="0"/>
        </a:spcBef>
        <a:spcAft>
          <a:spcPct val="0"/>
        </a:spcAft>
        <a:defRPr sz="2700">
          <a:solidFill>
            <a:schemeClr val="tx2"/>
          </a:solidFill>
          <a:latin typeface="Century Gothic" charset="0"/>
          <a:ea typeface="ＭＳ Ｐゴシック" charset="-128"/>
          <a:cs typeface="Calibri" charset="0"/>
        </a:defRPr>
      </a:lvl2pPr>
      <a:lvl3pPr algn="l" rtl="0" eaLnBrk="1" fontAlgn="base" hangingPunct="1">
        <a:spcBef>
          <a:spcPct val="0"/>
        </a:spcBef>
        <a:spcAft>
          <a:spcPct val="0"/>
        </a:spcAft>
        <a:defRPr sz="2700">
          <a:solidFill>
            <a:schemeClr val="tx2"/>
          </a:solidFill>
          <a:latin typeface="Century Gothic" charset="0"/>
          <a:ea typeface="ＭＳ Ｐゴシック" charset="-128"/>
          <a:cs typeface="Calibri" charset="0"/>
        </a:defRPr>
      </a:lvl3pPr>
      <a:lvl4pPr algn="l" rtl="0" eaLnBrk="1" fontAlgn="base" hangingPunct="1">
        <a:spcBef>
          <a:spcPct val="0"/>
        </a:spcBef>
        <a:spcAft>
          <a:spcPct val="0"/>
        </a:spcAft>
        <a:defRPr sz="2700">
          <a:solidFill>
            <a:schemeClr val="tx2"/>
          </a:solidFill>
          <a:latin typeface="Century Gothic" charset="0"/>
          <a:ea typeface="ＭＳ Ｐゴシック" charset="-128"/>
          <a:cs typeface="Calibri" charset="0"/>
        </a:defRPr>
      </a:lvl4pPr>
      <a:lvl5pPr algn="l" rtl="0" eaLnBrk="1" fontAlgn="base" hangingPunct="1">
        <a:spcBef>
          <a:spcPct val="0"/>
        </a:spcBef>
        <a:spcAft>
          <a:spcPct val="0"/>
        </a:spcAft>
        <a:defRPr sz="2700">
          <a:solidFill>
            <a:schemeClr val="tx2"/>
          </a:solidFill>
          <a:latin typeface="Century Gothic" charset="0"/>
          <a:ea typeface="ＭＳ Ｐゴシック" charset="-128"/>
          <a:cs typeface="Calibri" charset="0"/>
        </a:defRPr>
      </a:lvl5pPr>
      <a:lvl6pPr marL="342900" algn="l" rtl="0" eaLnBrk="1" fontAlgn="base" hangingPunct="1">
        <a:spcBef>
          <a:spcPct val="0"/>
        </a:spcBef>
        <a:spcAft>
          <a:spcPct val="0"/>
        </a:spcAft>
        <a:defRPr sz="2700">
          <a:solidFill>
            <a:schemeClr val="tx2"/>
          </a:solidFill>
          <a:latin typeface="Century Gothic" charset="0"/>
          <a:ea typeface="ＭＳ Ｐゴシック" charset="-128"/>
        </a:defRPr>
      </a:lvl6pPr>
      <a:lvl7pPr marL="685800" algn="l" rtl="0" eaLnBrk="1" fontAlgn="base" hangingPunct="1">
        <a:spcBef>
          <a:spcPct val="0"/>
        </a:spcBef>
        <a:spcAft>
          <a:spcPct val="0"/>
        </a:spcAft>
        <a:defRPr sz="2700">
          <a:solidFill>
            <a:schemeClr val="tx2"/>
          </a:solidFill>
          <a:latin typeface="Century Gothic" charset="0"/>
          <a:ea typeface="ＭＳ Ｐゴシック" charset="-128"/>
        </a:defRPr>
      </a:lvl7pPr>
      <a:lvl8pPr marL="1028700" algn="l" rtl="0" eaLnBrk="1" fontAlgn="base" hangingPunct="1">
        <a:spcBef>
          <a:spcPct val="0"/>
        </a:spcBef>
        <a:spcAft>
          <a:spcPct val="0"/>
        </a:spcAft>
        <a:defRPr sz="2700">
          <a:solidFill>
            <a:schemeClr val="tx2"/>
          </a:solidFill>
          <a:latin typeface="Century Gothic" charset="0"/>
          <a:ea typeface="ＭＳ Ｐゴシック" charset="-128"/>
        </a:defRPr>
      </a:lvl8pPr>
      <a:lvl9pPr marL="1371600" algn="l" rtl="0" eaLnBrk="1" fontAlgn="base" hangingPunct="1">
        <a:spcBef>
          <a:spcPct val="0"/>
        </a:spcBef>
        <a:spcAft>
          <a:spcPct val="0"/>
        </a:spcAft>
        <a:defRPr sz="2700">
          <a:solidFill>
            <a:schemeClr val="tx2"/>
          </a:solidFill>
          <a:latin typeface="Century Gothic" charset="0"/>
          <a:ea typeface="ＭＳ Ｐゴシック" charset="-128"/>
        </a:defRPr>
      </a:lvl9pPr>
    </p:titleStyle>
    <p:bodyStyle>
      <a:lvl1pPr marL="171450" indent="-171450" algn="l" rtl="0" eaLnBrk="1" fontAlgn="base" hangingPunct="1">
        <a:spcBef>
          <a:spcPts val="900"/>
        </a:spcBef>
        <a:spcAft>
          <a:spcPts val="900"/>
        </a:spcAft>
        <a:buClr>
          <a:schemeClr val="accent2"/>
        </a:buClr>
        <a:buSzPct val="100000"/>
        <a:buFont typeface="Wingdings" charset="2"/>
        <a:buChar char="§"/>
        <a:defRPr sz="2100" kern="1200" baseline="0">
          <a:solidFill>
            <a:schemeClr val="tx1"/>
          </a:solidFill>
          <a:latin typeface="Calibri" panose="020F0502020204030204" pitchFamily="34" charset="0"/>
          <a:ea typeface="ＭＳ Ｐゴシック" charset="-128"/>
          <a:cs typeface="Calibri"/>
        </a:defRPr>
      </a:lvl1pPr>
      <a:lvl2pPr marL="342900" indent="-171450" algn="l" rtl="0" eaLnBrk="1" fontAlgn="base" hangingPunct="1">
        <a:spcBef>
          <a:spcPct val="0"/>
        </a:spcBef>
        <a:spcAft>
          <a:spcPts val="900"/>
        </a:spcAft>
        <a:buClr>
          <a:schemeClr val="accent1"/>
        </a:buClr>
        <a:buSzPct val="100000"/>
        <a:buFont typeface="Wingdings" charset="2"/>
        <a:buChar char="§"/>
        <a:defRPr sz="1800" kern="1200" baseline="0">
          <a:solidFill>
            <a:schemeClr val="tx1"/>
          </a:solidFill>
          <a:latin typeface="Calibri" panose="020F0502020204030204" pitchFamily="34" charset="0"/>
          <a:ea typeface="ＭＳ Ｐゴシック" charset="-128"/>
          <a:cs typeface="Calibri"/>
        </a:defRPr>
      </a:lvl2pPr>
      <a:lvl3pPr marL="514350" indent="-171450" algn="l" rtl="0" eaLnBrk="1" fontAlgn="base" hangingPunct="1">
        <a:spcBef>
          <a:spcPct val="0"/>
        </a:spcBef>
        <a:spcAft>
          <a:spcPts val="900"/>
        </a:spcAft>
        <a:buClr>
          <a:srgbClr val="999999"/>
        </a:buClr>
        <a:buSzPct val="100000"/>
        <a:buFont typeface="Wingdings" pitchFamily="2" charset="2"/>
        <a:buChar char="§"/>
        <a:defRPr sz="1500" kern="1200" baseline="0">
          <a:solidFill>
            <a:schemeClr val="tx1"/>
          </a:solidFill>
          <a:latin typeface="Calibri" panose="020F0502020204030204" pitchFamily="34" charset="0"/>
          <a:ea typeface="ＭＳ Ｐゴシック" charset="-128"/>
          <a:cs typeface="Calibri"/>
        </a:defRPr>
      </a:lvl3pPr>
      <a:lvl4pPr marL="685800" indent="-137160" algn="l" rtl="0" eaLnBrk="1" fontAlgn="base" hangingPunct="1">
        <a:spcBef>
          <a:spcPts val="0"/>
        </a:spcBef>
        <a:spcAft>
          <a:spcPts val="900"/>
        </a:spcAft>
        <a:buClr>
          <a:schemeClr val="accent2"/>
        </a:buClr>
        <a:buSzPct val="50000"/>
        <a:buFont typeface="Wingdings" pitchFamily="2" charset="2"/>
        <a:buChar char=""/>
        <a:defRPr sz="1200" kern="1200" baseline="0">
          <a:solidFill>
            <a:schemeClr val="tx1"/>
          </a:solidFill>
          <a:latin typeface="Calibri" panose="020F0502020204030204" pitchFamily="34" charset="0"/>
          <a:ea typeface="ＭＳ Ｐゴシック" charset="-128"/>
          <a:cs typeface="Calibri"/>
        </a:defRPr>
      </a:lvl4pPr>
      <a:lvl5pPr marL="857250" indent="-137160" algn="l" rtl="0" eaLnBrk="1" fontAlgn="base" hangingPunct="1">
        <a:spcBef>
          <a:spcPts val="0"/>
        </a:spcBef>
        <a:spcAft>
          <a:spcPts val="900"/>
        </a:spcAft>
        <a:buClr>
          <a:schemeClr val="accent1"/>
        </a:buClr>
        <a:buSzPct val="50000"/>
        <a:buFont typeface="Wingdings" pitchFamily="2" charset="2"/>
        <a:buChar char="o"/>
        <a:defRPr sz="1050" kern="1200" baseline="0">
          <a:solidFill>
            <a:schemeClr val="tx1"/>
          </a:solidFill>
          <a:latin typeface="Calibri" panose="020F0502020204030204" pitchFamily="34" charset="0"/>
          <a:ea typeface="ＭＳ Ｐゴシック" charset="-128"/>
          <a:cs typeface="Calibri"/>
        </a:defRPr>
      </a:lvl5pPr>
      <a:lvl6pPr marL="1577340" indent="-171450" algn="l" rtl="0" eaLnBrk="1" latinLnBrk="0" hangingPunct="1">
        <a:spcBef>
          <a:spcPct val="20000"/>
        </a:spcBef>
        <a:buClr>
          <a:schemeClr val="accent1"/>
        </a:buClr>
        <a:buFont typeface="Wingdings"/>
        <a:buChar char="§"/>
        <a:defRPr kumimoji="0" sz="1350" kern="1200" baseline="0">
          <a:solidFill>
            <a:schemeClr val="tx1"/>
          </a:solidFill>
          <a:latin typeface="+mn-lt"/>
          <a:ea typeface="+mn-ea"/>
          <a:cs typeface="+mn-cs"/>
        </a:defRPr>
      </a:lvl6pPr>
      <a:lvl7pPr marL="1783080" indent="-171450" algn="l" rtl="0" eaLnBrk="1" latinLnBrk="0" hangingPunct="1">
        <a:spcBef>
          <a:spcPct val="20000"/>
        </a:spcBef>
        <a:buClr>
          <a:schemeClr val="accent2"/>
        </a:buClr>
        <a:buFont typeface="Wingdings"/>
        <a:buChar char="§"/>
        <a:defRPr kumimoji="0" sz="1350" kern="1200" baseline="0">
          <a:solidFill>
            <a:schemeClr val="tx1"/>
          </a:solidFill>
          <a:latin typeface="+mn-lt"/>
          <a:ea typeface="+mn-ea"/>
          <a:cs typeface="+mn-cs"/>
        </a:defRPr>
      </a:lvl7pPr>
      <a:lvl8pPr marL="1988820" indent="-171450" algn="l" rtl="0" eaLnBrk="1" latinLnBrk="0" hangingPunct="1">
        <a:spcBef>
          <a:spcPct val="20000"/>
        </a:spcBef>
        <a:buClr>
          <a:schemeClr val="accent3"/>
        </a:buClr>
        <a:buFont typeface="Wingdings"/>
        <a:buChar char="§"/>
        <a:defRPr kumimoji="0" sz="1350" kern="1200" baseline="0">
          <a:solidFill>
            <a:schemeClr val="tx1"/>
          </a:solidFill>
          <a:latin typeface="+mn-lt"/>
          <a:ea typeface="+mn-ea"/>
          <a:cs typeface="+mn-cs"/>
        </a:defRPr>
      </a:lvl8pPr>
      <a:lvl9pPr marL="2194560" indent="-171450" algn="l" rtl="0" eaLnBrk="1" latinLnBrk="0" hangingPunct="1">
        <a:spcBef>
          <a:spcPct val="20000"/>
        </a:spcBef>
        <a:buClr>
          <a:schemeClr val="accent4"/>
        </a:buClr>
        <a:buFont typeface="Wingdings"/>
        <a:buChar char="§"/>
        <a:defRPr kumimoji="0" sz="135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a:latin typeface="Bookman Old Style" panose="02050604050505020204" pitchFamily="18" charset="0"/>
              </a:rPr>
              <a:t>What’s Next? </a:t>
            </a:r>
            <a:endParaRPr lang="en-US" dirty="0">
              <a:latin typeface="Bookman Old Style" panose="02050604050505020204" pitchFamily="18" charset="0"/>
            </a:endParaRPr>
          </a:p>
        </p:txBody>
      </p:sp>
      <p:sp>
        <p:nvSpPr>
          <p:cNvPr id="3" name="Subtitle 2"/>
          <p:cNvSpPr>
            <a:spLocks noGrp="1"/>
          </p:cNvSpPr>
          <p:nvPr>
            <p:ph type="subTitle" idx="1"/>
          </p:nvPr>
        </p:nvSpPr>
        <p:spPr/>
        <p:txBody>
          <a:bodyPr>
            <a:normAutofit/>
          </a:bodyPr>
          <a:lstStyle/>
          <a:p>
            <a:r>
              <a:rPr lang="en-US" dirty="0">
                <a:solidFill>
                  <a:srgbClr val="000000"/>
                </a:solidFill>
              </a:rPr>
              <a:t>Tony Nitti, CPA, MST</a:t>
            </a:r>
          </a:p>
        </p:txBody>
      </p:sp>
    </p:spTree>
    <p:extLst>
      <p:ext uri="{BB962C8B-B14F-4D97-AF65-F5344CB8AC3E}">
        <p14:creationId xmlns:p14="http://schemas.microsoft.com/office/powerpoint/2010/main" val="2715955959"/>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86862" y="1524000"/>
            <a:ext cx="10036496" cy="4572000"/>
          </a:xfrm>
        </p:spPr>
        <p:txBody>
          <a:bodyPr/>
          <a:lstStyle/>
          <a:p>
            <a:pPr>
              <a:buFont typeface="Arial" panose="020B0604020202020204" pitchFamily="34" charset="0"/>
              <a:buChar char="•"/>
            </a:pPr>
            <a:r>
              <a:rPr lang="en-US" sz="1800" dirty="0"/>
              <a:t>One of the reasons that a real property trade or business might be interested in withdrawing an election under §163(j)(7) is that if it did not elect out, the real property trade or business is limited to calculating depreciation on its assets over the class life of the property (</a:t>
            </a:r>
            <a:r>
              <a:rPr lang="en-US" sz="1800" i="1" dirty="0"/>
              <a:t>see</a:t>
            </a:r>
            <a:r>
              <a:rPr lang="en-US" sz="1800" dirty="0"/>
              <a:t> §168(g)(8)). </a:t>
            </a:r>
          </a:p>
          <a:p>
            <a:pPr lvl="1"/>
            <a:r>
              <a:rPr lang="en-US" dirty="0"/>
              <a:t>Section 168(k)(9) specifically provides that bonus depreciation is not available to a real property trade or business which has elected out of the business interest expense treatment under §163(j)(7). </a:t>
            </a:r>
          </a:p>
          <a:p>
            <a:pPr lvl="1"/>
            <a:r>
              <a:rPr lang="en-US" dirty="0"/>
              <a:t>Since QIP is now eligible for bonus depreciation, a real property trade or business that previously elected out of §163(j) might now wish to withdraw the election in order to take bonus depreciation on QIP property.</a:t>
            </a:r>
          </a:p>
          <a:p>
            <a:pPr marL="257175" indent="-257175">
              <a:buFont typeface="Arial" panose="020B0604020202020204" pitchFamily="34" charset="0"/>
              <a:buChar char="•"/>
            </a:pPr>
            <a:endParaRPr lang="en-US" sz="1800" dirty="0"/>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2020-22</a:t>
            </a:r>
            <a:br>
              <a:rPr lang="en-US" b="1" dirty="0"/>
            </a:br>
            <a:r>
              <a:rPr lang="en-US" b="1" dirty="0"/>
              <a:t>Business Interest Expense Election</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10</a:t>
            </a:fld>
            <a:endParaRPr lang="en-US" dirty="0">
              <a:solidFill>
                <a:srgbClr val="262626"/>
              </a:solidFill>
              <a:cs typeface="Times New Roman" charset="0"/>
            </a:endParaRPr>
          </a:p>
        </p:txBody>
      </p:sp>
    </p:spTree>
    <p:extLst>
      <p:ext uri="{BB962C8B-B14F-4D97-AF65-F5344CB8AC3E}">
        <p14:creationId xmlns:p14="http://schemas.microsoft.com/office/powerpoint/2010/main" val="279767582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69277" y="1524000"/>
            <a:ext cx="10095332" cy="4648200"/>
          </a:xfrm>
        </p:spPr>
        <p:txBody>
          <a:bodyPr/>
          <a:lstStyle/>
          <a:p>
            <a:pPr>
              <a:buFont typeface="Arial" panose="020B0604020202020204" pitchFamily="34" charset="0"/>
              <a:buChar char="•"/>
            </a:pPr>
            <a:r>
              <a:rPr lang="en-US" sz="1800" u="sng" dirty="0"/>
              <a:t>Making a late §163(j)(7) election</a:t>
            </a:r>
            <a:r>
              <a:rPr lang="en-US" sz="1800" dirty="0"/>
              <a:t>.</a:t>
            </a:r>
          </a:p>
          <a:p>
            <a:pPr lvl="1"/>
            <a:r>
              <a:rPr lang="en-US" u="sng" dirty="0"/>
              <a:t>Time for making a late §163(j)(7) election</a:t>
            </a:r>
            <a:r>
              <a:rPr lang="en-US" dirty="0"/>
              <a:t>. </a:t>
            </a:r>
          </a:p>
          <a:p>
            <a:pPr lvl="2"/>
            <a:r>
              <a:rPr lang="en-US" sz="1800" dirty="0"/>
              <a:t>A taxpayer may make the §163(j)(7) election for a 2018, 2019, or 2020 taxable year by filing an amended Federal income tax return, amended Form 1065, or AAR, as applicable. </a:t>
            </a:r>
          </a:p>
          <a:p>
            <a:pPr marL="0" indent="0">
              <a:buNone/>
            </a:pPr>
            <a:endParaRPr lang="en-US" sz="1800" dirty="0"/>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2020-22</a:t>
            </a:r>
            <a:br>
              <a:rPr lang="en-US" b="1" dirty="0"/>
            </a:br>
            <a:r>
              <a:rPr lang="en-US" b="1" dirty="0"/>
              <a:t>Business Interest Expense Election</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11</a:t>
            </a:fld>
            <a:endParaRPr lang="en-US" dirty="0">
              <a:solidFill>
                <a:srgbClr val="262626"/>
              </a:solidFill>
              <a:cs typeface="Times New Roman" charset="0"/>
            </a:endParaRPr>
          </a:p>
        </p:txBody>
      </p:sp>
    </p:spTree>
    <p:extLst>
      <p:ext uri="{BB962C8B-B14F-4D97-AF65-F5344CB8AC3E}">
        <p14:creationId xmlns:p14="http://schemas.microsoft.com/office/powerpoint/2010/main" val="740425789"/>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600200"/>
            <a:ext cx="10146632" cy="4593072"/>
          </a:xfrm>
        </p:spPr>
        <p:txBody>
          <a:bodyPr/>
          <a:lstStyle/>
          <a:p>
            <a:pPr lvl="1"/>
            <a:r>
              <a:rPr lang="en-US" b="1" u="sng" dirty="0"/>
              <a:t>Time for making a late §163(j)(7) election</a:t>
            </a:r>
            <a:r>
              <a:rPr lang="en-US" b="1" dirty="0"/>
              <a:t>. </a:t>
            </a:r>
          </a:p>
          <a:p>
            <a:pPr lvl="2"/>
            <a:r>
              <a:rPr lang="en-US" sz="1800" dirty="0"/>
              <a:t>Except as provided in Rev. Proc. 2020-23, regarding the time to file an amended return by a partnership subject to the centralized partnership audit regime enacted as part of the Bipartisan Budget Act of 2015 (BBA partnership) for 2018 and 2019 taxable years, the amended Federal income tax return or amended Form 1065 must be </a:t>
            </a:r>
            <a:r>
              <a:rPr lang="en-US" sz="1800" u="sng" dirty="0"/>
              <a:t>filed on or before October 15, 2021</a:t>
            </a:r>
            <a:r>
              <a:rPr lang="en-US" sz="1800" dirty="0"/>
              <a:t>, but in no event later than the applicable period of limitations on assessment for the taxable year for which the amended return is being filed.</a:t>
            </a:r>
          </a:p>
          <a:p>
            <a:pPr lvl="2"/>
            <a:r>
              <a:rPr lang="en-US" sz="1800" dirty="0"/>
              <a:t>In the case of a BBA partnership that chooses not to file an amended Form 1065 as permitted under Rev. Proc. 2020-23, the BBA partnership may make a late§163(j)(7) election by filing an AAR on or </a:t>
            </a:r>
            <a:r>
              <a:rPr lang="en-US" sz="1800" u="sng" dirty="0"/>
              <a:t>before October 15, 2021</a:t>
            </a:r>
            <a:r>
              <a:rPr lang="en-US" sz="1800" dirty="0"/>
              <a:t>, but in no event later than the applicable period of limitations on making adjustments under §6235 for the reviewed year (</a:t>
            </a:r>
            <a:r>
              <a:rPr lang="en-US" sz="1800" i="1" dirty="0"/>
              <a:t>see</a:t>
            </a:r>
            <a:r>
              <a:rPr lang="en-US" sz="1800" dirty="0"/>
              <a:t> Reg. §301.6241-1(a)(8)).</a:t>
            </a:r>
          </a:p>
          <a:p>
            <a:pPr marL="0" indent="0">
              <a:buNone/>
            </a:pPr>
            <a:endParaRPr lang="en-US" sz="2000" dirty="0"/>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2020-22</a:t>
            </a:r>
            <a:br>
              <a:rPr lang="en-US" b="1" dirty="0"/>
            </a:br>
            <a:r>
              <a:rPr lang="en-US" b="1" dirty="0"/>
              <a:t>Business Interest Expense Election</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12</a:t>
            </a:fld>
            <a:endParaRPr lang="en-US" dirty="0">
              <a:solidFill>
                <a:srgbClr val="262626"/>
              </a:solidFill>
              <a:cs typeface="Times New Roman" charset="0"/>
            </a:endParaRPr>
          </a:p>
        </p:txBody>
      </p:sp>
    </p:spTree>
    <p:extLst>
      <p:ext uri="{BB962C8B-B14F-4D97-AF65-F5344CB8AC3E}">
        <p14:creationId xmlns:p14="http://schemas.microsoft.com/office/powerpoint/2010/main" val="2229065210"/>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752600"/>
            <a:ext cx="10134600" cy="4419600"/>
          </a:xfrm>
        </p:spPr>
        <p:txBody>
          <a:bodyPr/>
          <a:lstStyle/>
          <a:p>
            <a:pPr lvl="1"/>
            <a:r>
              <a:rPr lang="en-US" b="1" u="sng" dirty="0"/>
              <a:t>Manner of making a late §163(j)(7) election</a:t>
            </a:r>
            <a:r>
              <a:rPr lang="en-US" b="1" dirty="0"/>
              <a:t>. </a:t>
            </a:r>
            <a:r>
              <a:rPr lang="en-US" dirty="0"/>
              <a:t>A taxpayer must make the election on a timely filed amended Federal income tax return, amended Form 1065, or an AAR, as applicable, with the election statement in accordance with the rules and procedures contained in Prop. Reg. §1.163(j)-9. </a:t>
            </a:r>
          </a:p>
          <a:p>
            <a:pPr lvl="2"/>
            <a:r>
              <a:rPr lang="en-US" sz="1800" dirty="0"/>
              <a:t>The amended Federal income tax return, amended Form 1065, or AAR, as applicable, must include the adjustment to taxable income for the late §163(j)(7) election and any collateral adjustments to taxable income or to tax liability. </a:t>
            </a:r>
          </a:p>
          <a:p>
            <a:pPr marL="257175" indent="-257175">
              <a:buFont typeface="Arial" panose="020B0604020202020204" pitchFamily="34" charset="0"/>
              <a:buChar char="•"/>
            </a:pPr>
            <a:endParaRPr lang="en-US" sz="1600" dirty="0"/>
          </a:p>
        </p:txBody>
      </p:sp>
      <p:sp>
        <p:nvSpPr>
          <p:cNvPr id="3" name="Title 2"/>
          <p:cNvSpPr>
            <a:spLocks noGrp="1"/>
          </p:cNvSpPr>
          <p:nvPr>
            <p:ph type="title"/>
          </p:nvPr>
        </p:nvSpPr>
        <p:spPr>
          <a:xfrm>
            <a:off x="304800" y="-45720"/>
            <a:ext cx="11582400" cy="1188720"/>
          </a:xfrm>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2020-22</a:t>
            </a:r>
            <a:br>
              <a:rPr lang="en-US" b="1" dirty="0"/>
            </a:br>
            <a:r>
              <a:rPr lang="en-US" b="1" dirty="0"/>
              <a:t>Business Interest Expense Election</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13</a:t>
            </a:fld>
            <a:endParaRPr lang="en-US" dirty="0">
              <a:solidFill>
                <a:srgbClr val="262626"/>
              </a:solidFill>
              <a:cs typeface="Times New Roman" charset="0"/>
            </a:endParaRPr>
          </a:p>
        </p:txBody>
      </p:sp>
    </p:spTree>
    <p:extLst>
      <p:ext uri="{BB962C8B-B14F-4D97-AF65-F5344CB8AC3E}">
        <p14:creationId xmlns:p14="http://schemas.microsoft.com/office/powerpoint/2010/main" val="2823405175"/>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676400"/>
            <a:ext cx="10176711" cy="4419600"/>
          </a:xfrm>
        </p:spPr>
        <p:txBody>
          <a:bodyPr/>
          <a:lstStyle/>
          <a:p>
            <a:pPr lvl="1"/>
            <a:r>
              <a:rPr lang="en-US" b="1" u="sng" dirty="0"/>
              <a:t>Manner of making a late §163(j)(7) election</a:t>
            </a:r>
            <a:r>
              <a:rPr lang="en-US" b="1" dirty="0"/>
              <a:t>. </a:t>
            </a:r>
          </a:p>
          <a:p>
            <a:pPr lvl="2"/>
            <a:r>
              <a:rPr lang="en-US" sz="1800" dirty="0"/>
              <a:t>Such collateral adjustments also must be made on amended Federal income tax returns, amended Forms 1065, or AARs, as applicable, for any affected succeeding taxable year. </a:t>
            </a:r>
          </a:p>
          <a:p>
            <a:pPr lvl="2"/>
            <a:r>
              <a:rPr lang="en-US" sz="1800" dirty="0"/>
              <a:t>An example of such collateral adjustments is the amount of depreciation allowed or allowable in the applicable taxable year for the property to which the late election applies. </a:t>
            </a:r>
          </a:p>
          <a:p>
            <a:pPr lvl="2"/>
            <a:r>
              <a:rPr lang="en-US" sz="1800" dirty="0"/>
              <a:t>The taxpayer is subject to all of the other rules and requirements in §163(j).</a:t>
            </a:r>
          </a:p>
          <a:p>
            <a:pPr marL="257175" indent="-257175">
              <a:buFont typeface="Arial" panose="020B0604020202020204" pitchFamily="34" charset="0"/>
              <a:buChar char="•"/>
            </a:pPr>
            <a:endParaRPr lang="en-US" sz="1800" dirty="0"/>
          </a:p>
        </p:txBody>
      </p:sp>
      <p:sp>
        <p:nvSpPr>
          <p:cNvPr id="3" name="Title 2"/>
          <p:cNvSpPr>
            <a:spLocks noGrp="1"/>
          </p:cNvSpPr>
          <p:nvPr>
            <p:ph type="title"/>
          </p:nvPr>
        </p:nvSpPr>
        <p:spPr/>
        <p:txBody>
          <a:bodyPr/>
          <a:lstStyle/>
          <a:p>
            <a:pPr algn="ctr"/>
            <a:r>
              <a:rPr lang="en-US" b="1" dirty="0"/>
              <a:t>Rev. Proc. 2020-22</a:t>
            </a:r>
            <a:br>
              <a:rPr lang="en-US" b="1" dirty="0"/>
            </a:br>
            <a:r>
              <a:rPr lang="en-US" b="1" dirty="0"/>
              <a:t>Business Interest Expense Election</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14</a:t>
            </a:fld>
            <a:endParaRPr lang="en-US" dirty="0">
              <a:solidFill>
                <a:srgbClr val="262626"/>
              </a:solidFill>
              <a:cs typeface="Times New Roman" charset="0"/>
            </a:endParaRPr>
          </a:p>
        </p:txBody>
      </p:sp>
    </p:spTree>
    <p:extLst>
      <p:ext uri="{BB962C8B-B14F-4D97-AF65-F5344CB8AC3E}">
        <p14:creationId xmlns:p14="http://schemas.microsoft.com/office/powerpoint/2010/main" val="1497486151"/>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1" y="1600200"/>
            <a:ext cx="10218822" cy="3600450"/>
          </a:xfrm>
        </p:spPr>
        <p:txBody>
          <a:bodyPr/>
          <a:lstStyle/>
          <a:p>
            <a:pPr lvl="1"/>
            <a:r>
              <a:rPr lang="en-US" b="1" u="sng" dirty="0"/>
              <a:t>Late §163(j)(7) election statement contents</a:t>
            </a:r>
            <a:r>
              <a:rPr lang="en-US" b="1" dirty="0"/>
              <a:t>. </a:t>
            </a:r>
            <a:r>
              <a:rPr lang="en-US" dirty="0"/>
              <a:t>The election statement must be titled, “Revenue Procedure 2020-22 Late §163(j)(7) Election.” The election statement must contain:</a:t>
            </a:r>
          </a:p>
          <a:p>
            <a:pPr lvl="2"/>
            <a:r>
              <a:rPr lang="en-US" sz="1800" dirty="0"/>
              <a:t>The taxpayer’s name;</a:t>
            </a:r>
          </a:p>
          <a:p>
            <a:pPr lvl="2"/>
            <a:r>
              <a:rPr lang="en-US" sz="1800" dirty="0"/>
              <a:t>The taxpayer’s address;</a:t>
            </a:r>
          </a:p>
          <a:p>
            <a:pPr lvl="2"/>
            <a:r>
              <a:rPr lang="en-US" sz="1800" dirty="0"/>
              <a:t>The taxpayer’s social security number (SSN) or employer identification number (EIN);</a:t>
            </a:r>
          </a:p>
          <a:p>
            <a:pPr lvl="2"/>
            <a:r>
              <a:rPr lang="en-US" sz="1800" dirty="0"/>
              <a:t>A description of the taxpayer’s electing trade or business, including the principal business activity code; and</a:t>
            </a:r>
          </a:p>
          <a:p>
            <a:pPr lvl="2"/>
            <a:r>
              <a:rPr lang="en-US" sz="1800" dirty="0"/>
              <a:t>A statement that the taxpayer is making an election under §163(j)(7)(B) or 163(j)(7)(C), as applicable.</a:t>
            </a:r>
          </a:p>
          <a:p>
            <a:pPr marL="257175" indent="-257175">
              <a:buFont typeface="Arial" panose="020B0604020202020204" pitchFamily="34" charset="0"/>
              <a:buChar char="•"/>
            </a:pPr>
            <a:endParaRPr lang="en-US" sz="1200" dirty="0"/>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2020-22</a:t>
            </a:r>
            <a:br>
              <a:rPr lang="en-US" b="1" dirty="0"/>
            </a:br>
            <a:r>
              <a:rPr lang="en-US" b="1" dirty="0"/>
              <a:t>Business Interest Expense Election</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15</a:t>
            </a:fld>
            <a:endParaRPr lang="en-US" dirty="0">
              <a:solidFill>
                <a:srgbClr val="262626"/>
              </a:solidFill>
              <a:cs typeface="Times New Roman" charset="0"/>
            </a:endParaRPr>
          </a:p>
        </p:txBody>
      </p:sp>
    </p:spTree>
    <p:extLst>
      <p:ext uri="{BB962C8B-B14F-4D97-AF65-F5344CB8AC3E}">
        <p14:creationId xmlns:p14="http://schemas.microsoft.com/office/powerpoint/2010/main" val="2348168474"/>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600200"/>
            <a:ext cx="10176711" cy="4572000"/>
          </a:xfrm>
        </p:spPr>
        <p:txBody>
          <a:bodyPr/>
          <a:lstStyle/>
          <a:p>
            <a:pPr lvl="1"/>
            <a:r>
              <a:rPr lang="en-US" b="1" u="sng" dirty="0"/>
              <a:t>Depreciation</a:t>
            </a:r>
            <a:r>
              <a:rPr lang="en-US" b="1" dirty="0"/>
              <a:t>. </a:t>
            </a:r>
            <a:r>
              <a:rPr lang="en-US" dirty="0"/>
              <a:t>A taxpayer that is making a §163(j)(7) election must determine its depreciation on the amended Federal income tax returns, amended Forms 1065, or AARs, as applicable, for the property that is affected by the late election using the alternative depreciation system of §168(g), pursuant to §168(g)(1)(F) or (G). </a:t>
            </a:r>
            <a:r>
              <a:rPr lang="en-US" i="1" dirty="0"/>
              <a:t>See also </a:t>
            </a:r>
            <a:r>
              <a:rPr lang="en-US" dirty="0"/>
              <a:t>§163(j)(11). </a:t>
            </a:r>
          </a:p>
          <a:p>
            <a:pPr lvl="2"/>
            <a:r>
              <a:rPr lang="en-US" sz="1800" b="1" dirty="0"/>
              <a:t>Rev. Proc. 2019-8 explains how to change to the alternative depreciation system for existing property that is affected by the late election.</a:t>
            </a:r>
          </a:p>
          <a:p>
            <a:pPr marL="0" indent="0">
              <a:buNone/>
            </a:pPr>
            <a:endParaRPr lang="en-US" sz="2000" dirty="0"/>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2020-22</a:t>
            </a:r>
            <a:br>
              <a:rPr lang="en-US" b="1" dirty="0"/>
            </a:br>
            <a:r>
              <a:rPr lang="en-US" b="1" dirty="0"/>
              <a:t>Business Interest Expense Election</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16</a:t>
            </a:fld>
            <a:endParaRPr lang="en-US" dirty="0">
              <a:solidFill>
                <a:srgbClr val="262626"/>
              </a:solidFill>
              <a:cs typeface="Times New Roman" charset="0"/>
            </a:endParaRPr>
          </a:p>
        </p:txBody>
      </p:sp>
    </p:spTree>
    <p:extLst>
      <p:ext uri="{BB962C8B-B14F-4D97-AF65-F5344CB8AC3E}">
        <p14:creationId xmlns:p14="http://schemas.microsoft.com/office/powerpoint/2010/main" val="264835361"/>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600200"/>
            <a:ext cx="10193613" cy="3600450"/>
          </a:xfrm>
        </p:spPr>
        <p:txBody>
          <a:bodyPr/>
          <a:lstStyle/>
          <a:p>
            <a:pPr>
              <a:buFont typeface="Arial" panose="020B0604020202020204" pitchFamily="34" charset="0"/>
              <a:buChar char="•"/>
            </a:pPr>
            <a:r>
              <a:rPr lang="en-US" sz="1800" b="1" u="sng" dirty="0"/>
              <a:t>Opportunity to Withdraw a §163(j)(7) Election</a:t>
            </a:r>
            <a:r>
              <a:rPr lang="en-US" sz="1800" b="1" dirty="0"/>
              <a:t>.</a:t>
            </a:r>
          </a:p>
          <a:p>
            <a:pPr lvl="1"/>
            <a:r>
              <a:rPr lang="en-US" b="1" dirty="0"/>
              <a:t>A taxpayer will be treated as if the §163(j)(7) election was never made if the taxpayer withdraws the election.</a:t>
            </a:r>
          </a:p>
          <a:p>
            <a:pPr lvl="1"/>
            <a:r>
              <a:rPr lang="en-US" b="1" u="sng" dirty="0"/>
              <a:t>Time and manner for withdrawing a §163(j)(7) election</a:t>
            </a:r>
            <a:r>
              <a:rPr lang="en-US" b="1" dirty="0"/>
              <a:t>. </a:t>
            </a:r>
            <a:r>
              <a:rPr lang="en-US" dirty="0"/>
              <a:t>A taxpayer that wishes to withdraw an election for a 2018, 2019, or 2020 taxable year must timely file an amended Federal income tax return, amended Form 1065, or AAR, as applicable, for the taxable year in which the election was made, with an election withdrawal statement.</a:t>
            </a:r>
          </a:p>
          <a:p>
            <a:pPr lvl="2"/>
            <a:r>
              <a:rPr lang="en-US" sz="1800" dirty="0"/>
              <a:t>Except as provided in Rev. Proc. 2020-23, the amended Federal income tax return or amended Form 1065 must be filed on or before October 15, 2021, but in no event later than the applicable period of limitations on assessment for the taxable year for which the amended return is being filed.</a:t>
            </a:r>
          </a:p>
          <a:p>
            <a:pPr marL="257175" indent="-257175">
              <a:buFont typeface="Arial" panose="020B0604020202020204" pitchFamily="34" charset="0"/>
              <a:buChar char="•"/>
            </a:pPr>
            <a:endParaRPr lang="en-US" sz="2000" dirty="0"/>
          </a:p>
        </p:txBody>
      </p:sp>
      <p:sp>
        <p:nvSpPr>
          <p:cNvPr id="3" name="Title 2"/>
          <p:cNvSpPr>
            <a:spLocks noGrp="1"/>
          </p:cNvSpPr>
          <p:nvPr>
            <p:ph type="title"/>
          </p:nvPr>
        </p:nvSpPr>
        <p:spPr/>
        <p:txBody>
          <a:bodyPr/>
          <a:lstStyle/>
          <a:p>
            <a:pPr algn="ctr"/>
            <a:r>
              <a:rPr lang="en-US" b="1" dirty="0"/>
              <a:t>Rev. Proc. 2020-22</a:t>
            </a:r>
            <a:br>
              <a:rPr lang="en-US" b="1" dirty="0"/>
            </a:br>
            <a:r>
              <a:rPr lang="en-US" b="1" dirty="0"/>
              <a:t>Business Interest Expense Election</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17</a:t>
            </a:fld>
            <a:endParaRPr lang="en-US" dirty="0">
              <a:solidFill>
                <a:srgbClr val="262626"/>
              </a:solidFill>
              <a:cs typeface="Times New Roman" charset="0"/>
            </a:endParaRPr>
          </a:p>
        </p:txBody>
      </p:sp>
    </p:spTree>
    <p:extLst>
      <p:ext uri="{BB962C8B-B14F-4D97-AF65-F5344CB8AC3E}">
        <p14:creationId xmlns:p14="http://schemas.microsoft.com/office/powerpoint/2010/main" val="1982228975"/>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1" y="1676400"/>
            <a:ext cx="10218822" cy="4114800"/>
          </a:xfrm>
        </p:spPr>
        <p:txBody>
          <a:bodyPr/>
          <a:lstStyle/>
          <a:p>
            <a:pPr lvl="1"/>
            <a:r>
              <a:rPr lang="en-US" b="1" u="sng" dirty="0"/>
              <a:t>Time and manner for withdrawing a §163(j)(7) election</a:t>
            </a:r>
            <a:r>
              <a:rPr lang="en-US" b="1" dirty="0"/>
              <a:t>. </a:t>
            </a:r>
          </a:p>
          <a:p>
            <a:pPr lvl="2"/>
            <a:r>
              <a:rPr lang="en-US" sz="1800" dirty="0"/>
              <a:t>In the case of a BBA partnership that chooses not to file an amended Form 1065 as permitted under Rev. Proc. 2020-23, the BBA partnership may withdraw the §163(j)(7) election by filing an AAR on or before October 15, 2021, but in no event later than the applicable period of limitations on making adjustments under §6235 under Prop. Reg. §301.6241-1(a)(8). </a:t>
            </a:r>
          </a:p>
          <a:p>
            <a:pPr lvl="2"/>
            <a:r>
              <a:rPr lang="en-US" sz="1800" dirty="0"/>
              <a:t>The amended Federal income tax return, amended Form 1065, or AAR, as applicable, must include the adjustment to taxable income for the withdrawn §163(j)(7) election and any collateral adjustments to taxable income or to tax liability, including any adjustments under §481. </a:t>
            </a:r>
          </a:p>
          <a:p>
            <a:pPr marL="257175" indent="-257175">
              <a:buFont typeface="Arial" panose="020B0604020202020204" pitchFamily="34" charset="0"/>
              <a:buChar char="•"/>
            </a:pPr>
            <a:endParaRPr lang="en-US" sz="1800" dirty="0"/>
          </a:p>
        </p:txBody>
      </p:sp>
      <p:sp>
        <p:nvSpPr>
          <p:cNvPr id="3" name="Title 2"/>
          <p:cNvSpPr>
            <a:spLocks noGrp="1"/>
          </p:cNvSpPr>
          <p:nvPr>
            <p:ph type="title"/>
          </p:nvPr>
        </p:nvSpPr>
        <p:spPr/>
        <p:txBody>
          <a:bodyPr/>
          <a:lstStyle/>
          <a:p>
            <a:pPr algn="ctr"/>
            <a:r>
              <a:rPr lang="en-US" b="1" dirty="0"/>
              <a:t>Rev. Proc. 2020-22</a:t>
            </a:r>
            <a:br>
              <a:rPr lang="en-US" b="1" dirty="0"/>
            </a:br>
            <a:r>
              <a:rPr lang="en-US" b="1" dirty="0"/>
              <a:t>Business Interest Expense Election</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18</a:t>
            </a:fld>
            <a:endParaRPr lang="en-US" dirty="0">
              <a:solidFill>
                <a:srgbClr val="262626"/>
              </a:solidFill>
              <a:cs typeface="Times New Roman" charset="0"/>
            </a:endParaRPr>
          </a:p>
        </p:txBody>
      </p:sp>
    </p:spTree>
    <p:extLst>
      <p:ext uri="{BB962C8B-B14F-4D97-AF65-F5344CB8AC3E}">
        <p14:creationId xmlns:p14="http://schemas.microsoft.com/office/powerpoint/2010/main" val="410742350"/>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1" y="1600200"/>
            <a:ext cx="10218822" cy="4495800"/>
          </a:xfrm>
        </p:spPr>
        <p:txBody>
          <a:bodyPr/>
          <a:lstStyle/>
          <a:p>
            <a:pPr lvl="1"/>
            <a:r>
              <a:rPr lang="en-US" b="1" u="sng" dirty="0"/>
              <a:t>Time and manner for withdrawing a §163(j)(7) election</a:t>
            </a:r>
            <a:r>
              <a:rPr lang="en-US" b="1" dirty="0"/>
              <a:t>. </a:t>
            </a:r>
          </a:p>
          <a:p>
            <a:pPr lvl="2"/>
            <a:r>
              <a:rPr lang="en-US" sz="1800" dirty="0"/>
              <a:t>A taxpayer also must file amended Federal income tax returns, amended Forms 1065, or AARs, as applicable, including such collateral adjustments, for any affected succeeding taxable years. </a:t>
            </a:r>
          </a:p>
          <a:p>
            <a:pPr lvl="2"/>
            <a:r>
              <a:rPr lang="en-US" sz="1800" dirty="0"/>
              <a:t>An example of such collateral adjustments is the amount of depreciation allowed or allowable in the applicable taxable year for the property to which the withdrawn election applies.</a:t>
            </a:r>
          </a:p>
          <a:p>
            <a:pPr marL="257175" indent="-257175">
              <a:buFont typeface="Arial" panose="020B0604020202020204" pitchFamily="34" charset="0"/>
              <a:buChar char="•"/>
            </a:pPr>
            <a:endParaRPr lang="en-US" sz="1600" dirty="0"/>
          </a:p>
        </p:txBody>
      </p:sp>
      <p:sp>
        <p:nvSpPr>
          <p:cNvPr id="3" name="Title 2"/>
          <p:cNvSpPr>
            <a:spLocks noGrp="1"/>
          </p:cNvSpPr>
          <p:nvPr>
            <p:ph type="title"/>
          </p:nvPr>
        </p:nvSpPr>
        <p:spPr/>
        <p:txBody>
          <a:bodyPr/>
          <a:lstStyle/>
          <a:p>
            <a:pPr algn="ctr"/>
            <a:r>
              <a:rPr lang="en-US" b="1" dirty="0"/>
              <a:t>Rev. Proc. 2020-22</a:t>
            </a:r>
            <a:br>
              <a:rPr lang="en-US" b="1" dirty="0"/>
            </a:br>
            <a:r>
              <a:rPr lang="en-US" b="1" dirty="0"/>
              <a:t>Business Interest Expense Election</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19</a:t>
            </a:fld>
            <a:endParaRPr lang="en-US" dirty="0">
              <a:solidFill>
                <a:srgbClr val="262626"/>
              </a:solidFill>
              <a:cs typeface="Times New Roman" charset="0"/>
            </a:endParaRPr>
          </a:p>
        </p:txBody>
      </p:sp>
    </p:spTree>
    <p:extLst>
      <p:ext uri="{BB962C8B-B14F-4D97-AF65-F5344CB8AC3E}">
        <p14:creationId xmlns:p14="http://schemas.microsoft.com/office/powerpoint/2010/main" val="130339241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1"/>
            <p:extLst>
              <p:ext uri="{D42A27DB-BD31-4B8C-83A1-F6EECF244321}">
                <p14:modId xmlns:p14="http://schemas.microsoft.com/office/powerpoint/2010/main" val="3309955606"/>
              </p:ext>
            </p:extLst>
          </p:nvPr>
        </p:nvGraphicFramePr>
        <p:xfrm>
          <a:off x="304800" y="1600200"/>
          <a:ext cx="11582400" cy="4043680"/>
        </p:xfrm>
        <a:graphic>
          <a:graphicData uri="http://schemas.openxmlformats.org/drawingml/2006/table">
            <a:tbl>
              <a:tblPr firstRow="1" bandRow="1">
                <a:tableStyleId>{5C22544A-7EE6-4342-B048-85BDC9FD1C3A}</a:tableStyleId>
              </a:tblPr>
              <a:tblGrid>
                <a:gridCol w="2983523">
                  <a:extLst>
                    <a:ext uri="{9D8B030D-6E8A-4147-A177-3AD203B41FA5}">
                      <a16:colId xmlns:a16="http://schemas.microsoft.com/office/drawing/2014/main" val="501433634"/>
                    </a:ext>
                  </a:extLst>
                </a:gridCol>
                <a:gridCol w="4035669">
                  <a:extLst>
                    <a:ext uri="{9D8B030D-6E8A-4147-A177-3AD203B41FA5}">
                      <a16:colId xmlns:a16="http://schemas.microsoft.com/office/drawing/2014/main" val="765900375"/>
                    </a:ext>
                  </a:extLst>
                </a:gridCol>
                <a:gridCol w="4563208">
                  <a:extLst>
                    <a:ext uri="{9D8B030D-6E8A-4147-A177-3AD203B41FA5}">
                      <a16:colId xmlns:a16="http://schemas.microsoft.com/office/drawing/2014/main" val="1792715102"/>
                    </a:ext>
                  </a:extLst>
                </a:gridCol>
              </a:tblGrid>
              <a:tr h="370840">
                <a:tc>
                  <a:txBody>
                    <a:bodyPr/>
                    <a:lstStyle/>
                    <a:p>
                      <a:endParaRPr lang="en-US" dirty="0"/>
                    </a:p>
                  </a:txBody>
                  <a:tcPr/>
                </a:tc>
                <a:tc>
                  <a:txBody>
                    <a:bodyPr/>
                    <a:lstStyle/>
                    <a:p>
                      <a:r>
                        <a:rPr lang="en-US" dirty="0"/>
                        <a:t>President</a:t>
                      </a:r>
                      <a:r>
                        <a:rPr lang="en-US" baseline="0" dirty="0"/>
                        <a:t> Trump</a:t>
                      </a:r>
                      <a:endParaRPr lang="en-US" dirty="0"/>
                    </a:p>
                  </a:txBody>
                  <a:tcPr/>
                </a:tc>
                <a:tc>
                  <a:txBody>
                    <a:bodyPr/>
                    <a:lstStyle/>
                    <a:p>
                      <a:r>
                        <a:rPr lang="en-US" dirty="0"/>
                        <a:t>Joe Biden</a:t>
                      </a:r>
                    </a:p>
                  </a:txBody>
                  <a:tcPr/>
                </a:tc>
                <a:extLst>
                  <a:ext uri="{0D108BD9-81ED-4DB2-BD59-A6C34878D82A}">
                    <a16:rowId xmlns:a16="http://schemas.microsoft.com/office/drawing/2014/main" val="3069936019"/>
                  </a:ext>
                </a:extLst>
              </a:tr>
              <a:tr h="370840">
                <a:tc>
                  <a:txBody>
                    <a:bodyPr/>
                    <a:lstStyle/>
                    <a:p>
                      <a:r>
                        <a:rPr lang="en-US" b="1" dirty="0"/>
                        <a:t>Individual</a:t>
                      </a:r>
                      <a:r>
                        <a:rPr lang="en-US" b="1" baseline="0" dirty="0"/>
                        <a:t> ordinary rate</a:t>
                      </a:r>
                      <a:endParaRPr lang="en-US" b="1" dirty="0"/>
                    </a:p>
                  </a:txBody>
                  <a:tcPr/>
                </a:tc>
                <a:tc>
                  <a:txBody>
                    <a:bodyPr/>
                    <a:lstStyle/>
                    <a:p>
                      <a:r>
                        <a:rPr lang="en-US" dirty="0"/>
                        <a:t>37%</a:t>
                      </a:r>
                    </a:p>
                  </a:txBody>
                  <a:tcPr/>
                </a:tc>
                <a:tc>
                  <a:txBody>
                    <a:bodyPr/>
                    <a:lstStyle/>
                    <a:p>
                      <a:r>
                        <a:rPr lang="en-US" dirty="0"/>
                        <a:t>39.6% </a:t>
                      </a:r>
                    </a:p>
                  </a:txBody>
                  <a:tcPr/>
                </a:tc>
                <a:extLst>
                  <a:ext uri="{0D108BD9-81ED-4DB2-BD59-A6C34878D82A}">
                    <a16:rowId xmlns:a16="http://schemas.microsoft.com/office/drawing/2014/main" val="1945776859"/>
                  </a:ext>
                </a:extLst>
              </a:tr>
              <a:tr h="370840">
                <a:tc>
                  <a:txBody>
                    <a:bodyPr/>
                    <a:lstStyle/>
                    <a:p>
                      <a:r>
                        <a:rPr lang="en-US" b="1" dirty="0"/>
                        <a:t>Corporate rate</a:t>
                      </a:r>
                    </a:p>
                  </a:txBody>
                  <a:tcPr/>
                </a:tc>
                <a:tc>
                  <a:txBody>
                    <a:bodyPr/>
                    <a:lstStyle/>
                    <a:p>
                      <a:r>
                        <a:rPr lang="en-US" dirty="0"/>
                        <a:t>21%</a:t>
                      </a:r>
                    </a:p>
                  </a:txBody>
                  <a:tcPr/>
                </a:tc>
                <a:tc>
                  <a:txBody>
                    <a:bodyPr/>
                    <a:lstStyle/>
                    <a:p>
                      <a:r>
                        <a:rPr lang="en-US" dirty="0"/>
                        <a:t>28%</a:t>
                      </a:r>
                    </a:p>
                  </a:txBody>
                  <a:tcPr/>
                </a:tc>
                <a:extLst>
                  <a:ext uri="{0D108BD9-81ED-4DB2-BD59-A6C34878D82A}">
                    <a16:rowId xmlns:a16="http://schemas.microsoft.com/office/drawing/2014/main" val="3395802401"/>
                  </a:ext>
                </a:extLst>
              </a:tr>
              <a:tr h="370840">
                <a:tc>
                  <a:txBody>
                    <a:bodyPr/>
                    <a:lstStyle/>
                    <a:p>
                      <a:r>
                        <a:rPr lang="en-US" b="1" dirty="0"/>
                        <a:t>Payroll</a:t>
                      </a:r>
                      <a:r>
                        <a:rPr lang="en-US" b="1" baseline="0" dirty="0"/>
                        <a:t> tax</a:t>
                      </a:r>
                      <a:endParaRPr lang="en-US" b="1" dirty="0"/>
                    </a:p>
                  </a:txBody>
                  <a:tcPr/>
                </a:tc>
                <a:tc>
                  <a:txBody>
                    <a:bodyPr/>
                    <a:lstStyle/>
                    <a:p>
                      <a:r>
                        <a:rPr lang="en-US" dirty="0"/>
                        <a:t>15.3%</a:t>
                      </a:r>
                      <a:r>
                        <a:rPr lang="en-US" baseline="0" dirty="0"/>
                        <a:t> up to SS base of $137,700; 2.9% after</a:t>
                      </a:r>
                      <a:endParaRPr lang="en-US" dirty="0"/>
                    </a:p>
                  </a:txBody>
                  <a:tcPr/>
                </a:tc>
                <a:tc>
                  <a:txBody>
                    <a:bodyPr/>
                    <a:lstStyle/>
                    <a:p>
                      <a:r>
                        <a:rPr lang="en-US" dirty="0"/>
                        <a:t>New 12.4%</a:t>
                      </a:r>
                      <a:r>
                        <a:rPr lang="en-US" baseline="0" dirty="0"/>
                        <a:t> SS tax after wages over $400,000, split between ER and EE</a:t>
                      </a:r>
                      <a:endParaRPr lang="en-US" dirty="0"/>
                    </a:p>
                  </a:txBody>
                  <a:tcPr/>
                </a:tc>
                <a:extLst>
                  <a:ext uri="{0D108BD9-81ED-4DB2-BD59-A6C34878D82A}">
                    <a16:rowId xmlns:a16="http://schemas.microsoft.com/office/drawing/2014/main" val="1205480747"/>
                  </a:ext>
                </a:extLst>
              </a:tr>
              <a:tr h="370840">
                <a:tc>
                  <a:txBody>
                    <a:bodyPr/>
                    <a:lstStyle/>
                    <a:p>
                      <a:r>
                        <a:rPr lang="en-US" b="1" dirty="0"/>
                        <a:t>Top</a:t>
                      </a:r>
                      <a:r>
                        <a:rPr lang="en-US" b="1" baseline="0" dirty="0"/>
                        <a:t> LTCG rate</a:t>
                      </a:r>
                      <a:endParaRPr lang="en-US" b="1" dirty="0"/>
                    </a:p>
                  </a:txBody>
                  <a:tcPr/>
                </a:tc>
                <a:tc>
                  <a:txBody>
                    <a:bodyPr/>
                    <a:lstStyle/>
                    <a:p>
                      <a:r>
                        <a:rPr lang="en-US" dirty="0"/>
                        <a:t>23.8%</a:t>
                      </a:r>
                    </a:p>
                  </a:txBody>
                  <a:tcPr/>
                </a:tc>
                <a:tc>
                  <a:txBody>
                    <a:bodyPr/>
                    <a:lstStyle/>
                    <a:p>
                      <a:r>
                        <a:rPr lang="en-US" dirty="0"/>
                        <a:t>43.4% (above</a:t>
                      </a:r>
                      <a:r>
                        <a:rPr lang="en-US" baseline="0" dirty="0"/>
                        <a:t> $1M of TI)</a:t>
                      </a:r>
                      <a:endParaRPr lang="en-US" dirty="0"/>
                    </a:p>
                  </a:txBody>
                  <a:tcPr/>
                </a:tc>
                <a:extLst>
                  <a:ext uri="{0D108BD9-81ED-4DB2-BD59-A6C34878D82A}">
                    <a16:rowId xmlns:a16="http://schemas.microsoft.com/office/drawing/2014/main" val="3080169990"/>
                  </a:ext>
                </a:extLst>
              </a:tr>
              <a:tr h="370840">
                <a:tc>
                  <a:txBody>
                    <a:bodyPr/>
                    <a:lstStyle/>
                    <a:p>
                      <a:r>
                        <a:rPr lang="en-US" b="1" dirty="0"/>
                        <a:t>Top</a:t>
                      </a:r>
                      <a:r>
                        <a:rPr lang="en-US" b="1" baseline="0" dirty="0"/>
                        <a:t> benefit of itemized deductions</a:t>
                      </a:r>
                      <a:endParaRPr lang="en-US" b="1" dirty="0"/>
                    </a:p>
                  </a:txBody>
                  <a:tcPr/>
                </a:tc>
                <a:tc>
                  <a:txBody>
                    <a:bodyPr/>
                    <a:lstStyle/>
                    <a:p>
                      <a:r>
                        <a:rPr lang="en-US" dirty="0"/>
                        <a:t>37%</a:t>
                      </a:r>
                    </a:p>
                  </a:txBody>
                  <a:tcPr/>
                </a:tc>
                <a:tc>
                  <a:txBody>
                    <a:bodyPr/>
                    <a:lstStyle/>
                    <a:p>
                      <a:r>
                        <a:rPr lang="en-US" dirty="0"/>
                        <a:t>28%</a:t>
                      </a:r>
                    </a:p>
                  </a:txBody>
                  <a:tcPr/>
                </a:tc>
                <a:extLst>
                  <a:ext uri="{0D108BD9-81ED-4DB2-BD59-A6C34878D82A}">
                    <a16:rowId xmlns:a16="http://schemas.microsoft.com/office/drawing/2014/main" val="1518107398"/>
                  </a:ext>
                </a:extLst>
              </a:tr>
              <a:tr h="370840">
                <a:tc>
                  <a:txBody>
                    <a:bodyPr/>
                    <a:lstStyle/>
                    <a:p>
                      <a:r>
                        <a:rPr lang="en-US" b="1" dirty="0"/>
                        <a:t>Section 199A</a:t>
                      </a:r>
                    </a:p>
                  </a:txBody>
                  <a:tcPr/>
                </a:tc>
                <a:tc>
                  <a:txBody>
                    <a:bodyPr/>
                    <a:lstStyle/>
                    <a:p>
                      <a:r>
                        <a:rPr lang="en-US" dirty="0"/>
                        <a:t>Wage</a:t>
                      </a:r>
                      <a:r>
                        <a:rPr lang="en-US" baseline="0" dirty="0"/>
                        <a:t> limitation, but no TI phase-out</a:t>
                      </a:r>
                      <a:endParaRPr lang="en-US" dirty="0"/>
                    </a:p>
                  </a:txBody>
                  <a:tcPr/>
                </a:tc>
                <a:tc>
                  <a:txBody>
                    <a:bodyPr/>
                    <a:lstStyle/>
                    <a:p>
                      <a:r>
                        <a:rPr lang="en-US" dirty="0"/>
                        <a:t>Phases</a:t>
                      </a:r>
                      <a:r>
                        <a:rPr lang="en-US" baseline="0" dirty="0"/>
                        <a:t> out for TI &gt; $400,000</a:t>
                      </a:r>
                      <a:endParaRPr lang="en-US" dirty="0"/>
                    </a:p>
                  </a:txBody>
                  <a:tcPr/>
                </a:tc>
                <a:extLst>
                  <a:ext uri="{0D108BD9-81ED-4DB2-BD59-A6C34878D82A}">
                    <a16:rowId xmlns:a16="http://schemas.microsoft.com/office/drawing/2014/main" val="2348133485"/>
                  </a:ext>
                </a:extLst>
              </a:tr>
              <a:tr h="370840">
                <a:tc>
                  <a:txBody>
                    <a:bodyPr/>
                    <a:lstStyle/>
                    <a:p>
                      <a:r>
                        <a:rPr lang="en-US" b="1" dirty="0"/>
                        <a:t>Others</a:t>
                      </a:r>
                    </a:p>
                  </a:txBody>
                  <a:tcPr/>
                </a:tc>
                <a:tc>
                  <a:txBody>
                    <a:bodyPr/>
                    <a:lstStyle/>
                    <a:p>
                      <a:endParaRPr lang="en-US" dirty="0"/>
                    </a:p>
                  </a:txBody>
                  <a:tcPr/>
                </a:tc>
                <a:tc>
                  <a:txBody>
                    <a:bodyPr/>
                    <a:lstStyle/>
                    <a:p>
                      <a:r>
                        <a:rPr lang="en-US" dirty="0"/>
                        <a:t>Creates new 15% corporate minimum</a:t>
                      </a:r>
                      <a:r>
                        <a:rPr lang="en-US" baseline="0" dirty="0"/>
                        <a:t> tax when book profits &gt; $100M </a:t>
                      </a:r>
                      <a:endParaRPr lang="en-US" dirty="0"/>
                    </a:p>
                  </a:txBody>
                  <a:tcPr/>
                </a:tc>
                <a:extLst>
                  <a:ext uri="{0D108BD9-81ED-4DB2-BD59-A6C34878D82A}">
                    <a16:rowId xmlns:a16="http://schemas.microsoft.com/office/drawing/2014/main" val="3068052516"/>
                  </a:ext>
                </a:extLst>
              </a:tr>
            </a:tbl>
          </a:graphicData>
        </a:graphic>
      </p:graphicFrame>
      <p:sp>
        <p:nvSpPr>
          <p:cNvPr id="3" name="Title 2"/>
          <p:cNvSpPr>
            <a:spLocks noGrp="1"/>
          </p:cNvSpPr>
          <p:nvPr>
            <p:ph type="title"/>
          </p:nvPr>
        </p:nvSpPr>
        <p:spPr/>
        <p:txBody>
          <a:bodyPr/>
          <a:lstStyle/>
          <a:p>
            <a:pPr algn="ctr"/>
            <a:r>
              <a:rPr lang="en-US" b="1" dirty="0"/>
              <a:t>Trump v. Biden; What’s At Stake</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2</a:t>
            </a:fld>
            <a:endParaRPr lang="en-US" dirty="0">
              <a:solidFill>
                <a:srgbClr val="262626"/>
              </a:solidFill>
              <a:cs typeface="Times New Roman" charset="0"/>
            </a:endParaRPr>
          </a:p>
        </p:txBody>
      </p:sp>
    </p:spTree>
    <p:extLst>
      <p:ext uri="{BB962C8B-B14F-4D97-AF65-F5344CB8AC3E}">
        <p14:creationId xmlns:p14="http://schemas.microsoft.com/office/powerpoint/2010/main" val="2466945388"/>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600200"/>
            <a:ext cx="10176711" cy="4419600"/>
          </a:xfrm>
        </p:spPr>
        <p:txBody>
          <a:bodyPr/>
          <a:lstStyle/>
          <a:p>
            <a:pPr>
              <a:buFont typeface="Arial" panose="020B0604020202020204" pitchFamily="34" charset="0"/>
              <a:buChar char="•"/>
            </a:pPr>
            <a:r>
              <a:rPr lang="en-US" sz="1800" b="1" u="sng" dirty="0"/>
              <a:t>Section 163(j)(7) election withdrawal statement contents</a:t>
            </a:r>
            <a:r>
              <a:rPr lang="en-US" sz="1800" b="1" dirty="0"/>
              <a:t>. </a:t>
            </a:r>
            <a:r>
              <a:rPr lang="en-US" sz="1800" dirty="0"/>
              <a:t>The election withdrawal statement should be titled, “Revenue Procedure 2020-22 §163(j)(7) Election Withdrawal.” The election withdrawal statement must contain the taxpayer’s name, address, and SSN or EIN, and must state that, pursuant to Rev. Proc. 2020-22, the taxpayer is withdrawing its election under §163(j)(7)(B) or 163(j)(7)(C).</a:t>
            </a:r>
          </a:p>
          <a:p>
            <a:pPr marL="257175" indent="-257175">
              <a:buFont typeface="Arial" panose="020B0604020202020204" pitchFamily="34" charset="0"/>
              <a:buChar char="•"/>
            </a:pPr>
            <a:endParaRPr lang="en-US" sz="2000" dirty="0"/>
          </a:p>
        </p:txBody>
      </p:sp>
      <p:sp>
        <p:nvSpPr>
          <p:cNvPr id="3" name="Title 2"/>
          <p:cNvSpPr>
            <a:spLocks noGrp="1"/>
          </p:cNvSpPr>
          <p:nvPr>
            <p:ph type="title"/>
          </p:nvPr>
        </p:nvSpPr>
        <p:spPr/>
        <p:txBody>
          <a:bodyPr/>
          <a:lstStyle/>
          <a:p>
            <a:pPr algn="ctr"/>
            <a:r>
              <a:rPr lang="en-US" b="1" dirty="0"/>
              <a:t>Rev. Proc. 2020-22</a:t>
            </a:r>
            <a:br>
              <a:rPr lang="en-US" b="1" dirty="0"/>
            </a:br>
            <a:r>
              <a:rPr lang="en-US" b="1" dirty="0"/>
              <a:t>Business Interest Expense Election</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20</a:t>
            </a:fld>
            <a:endParaRPr lang="en-US" dirty="0">
              <a:solidFill>
                <a:srgbClr val="262626"/>
              </a:solidFill>
              <a:cs typeface="Times New Roman" charset="0"/>
            </a:endParaRPr>
          </a:p>
        </p:txBody>
      </p:sp>
    </p:spTree>
    <p:extLst>
      <p:ext uri="{BB962C8B-B14F-4D97-AF65-F5344CB8AC3E}">
        <p14:creationId xmlns:p14="http://schemas.microsoft.com/office/powerpoint/2010/main" val="2858855600"/>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78070" y="1600200"/>
            <a:ext cx="10127792" cy="3600450"/>
          </a:xfrm>
        </p:spPr>
        <p:txBody>
          <a:bodyPr/>
          <a:lstStyle/>
          <a:p>
            <a:pPr lvl="1"/>
            <a:r>
              <a:rPr lang="en-US" b="1" u="sng" dirty="0"/>
              <a:t>Depreciation</a:t>
            </a:r>
            <a:r>
              <a:rPr lang="en-US" b="1" dirty="0"/>
              <a:t>. </a:t>
            </a:r>
            <a:r>
              <a:rPr lang="en-US" dirty="0"/>
              <a:t>A taxpayer that is withdrawing a prior §163(j)(7) election must determine its depreciation for the property that is affected by the withdrawn election in accordance with §168 on the amended Federal income tax returns, amended Forms 1065, or AARs, as applicable.</a:t>
            </a:r>
          </a:p>
        </p:txBody>
      </p:sp>
      <p:sp>
        <p:nvSpPr>
          <p:cNvPr id="3" name="Title 2"/>
          <p:cNvSpPr>
            <a:spLocks noGrp="1"/>
          </p:cNvSpPr>
          <p:nvPr>
            <p:ph type="title"/>
          </p:nvPr>
        </p:nvSpPr>
        <p:spPr/>
        <p:txBody>
          <a:bodyPr/>
          <a:lstStyle/>
          <a:p>
            <a:pPr algn="ctr"/>
            <a:r>
              <a:rPr lang="en-US" b="1" dirty="0"/>
              <a:t>Rev. Proc. 2020-22</a:t>
            </a:r>
            <a:br>
              <a:rPr lang="en-US" b="1" dirty="0"/>
            </a:br>
            <a:r>
              <a:rPr lang="en-US" b="1" dirty="0"/>
              <a:t>Business Interest Expense Election</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21</a:t>
            </a:fld>
            <a:endParaRPr lang="en-US" dirty="0">
              <a:solidFill>
                <a:srgbClr val="262626"/>
              </a:solidFill>
              <a:cs typeface="Times New Roman" charset="0"/>
            </a:endParaRPr>
          </a:p>
        </p:txBody>
      </p:sp>
    </p:spTree>
    <p:extLst>
      <p:ext uri="{BB962C8B-B14F-4D97-AF65-F5344CB8AC3E}">
        <p14:creationId xmlns:p14="http://schemas.microsoft.com/office/powerpoint/2010/main" val="2360168714"/>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1" y="1600200"/>
            <a:ext cx="10218822" cy="4800600"/>
          </a:xfrm>
        </p:spPr>
        <p:txBody>
          <a:bodyPr/>
          <a:lstStyle/>
          <a:p>
            <a:pPr>
              <a:buFont typeface="Arial" panose="020B0604020202020204" pitchFamily="34" charset="0"/>
              <a:buChar char="•"/>
            </a:pPr>
            <a:r>
              <a:rPr lang="en-US" sz="1800" b="1" u="sng" dirty="0"/>
              <a:t>Election out of the 50% ATI limitation</a:t>
            </a:r>
            <a:r>
              <a:rPr lang="en-US" sz="1800" b="1" dirty="0"/>
              <a:t>.</a:t>
            </a:r>
          </a:p>
          <a:p>
            <a:pPr lvl="1"/>
            <a:r>
              <a:rPr lang="en-US" b="1" dirty="0"/>
              <a:t>Except as otherwise provided, a taxpayer may elect under §163(j)(10)(A)(iii) not to apply the 50% ATI limitation for a 2019 or 2020 taxable year. A partnership can make this election only for a 2020 taxable year because partnerships cannot use the 50% ATI limitation for a 2019 taxable year.</a:t>
            </a:r>
          </a:p>
          <a:p>
            <a:pPr lvl="1"/>
            <a:r>
              <a:rPr lang="en-US" b="1" u="sng" dirty="0"/>
              <a:t>Time and manner of making the election</a:t>
            </a:r>
            <a:r>
              <a:rPr lang="en-US" b="1" dirty="0"/>
              <a:t>. </a:t>
            </a:r>
            <a:r>
              <a:rPr lang="en-US" dirty="0"/>
              <a:t>A taxpayer permitted to make the election makes the election not to apply the 50% ATI limitation for a 2019 or 2020 taxable year by timely filing a Federal income tax return or Form 1065, including extensions, an amended Federal income tax return, amended Form 1065, or AAR, as applicable, using the 30% ATI limitation. </a:t>
            </a:r>
            <a:r>
              <a:rPr lang="en-US" b="1" dirty="0"/>
              <a:t>No formal statement is required to make the election.</a:t>
            </a:r>
          </a:p>
          <a:p>
            <a:pPr marL="0" indent="0">
              <a:buNone/>
            </a:pPr>
            <a:endParaRPr lang="en-US" sz="1800" dirty="0"/>
          </a:p>
        </p:txBody>
      </p:sp>
      <p:sp>
        <p:nvSpPr>
          <p:cNvPr id="3" name="Title 2"/>
          <p:cNvSpPr>
            <a:spLocks noGrp="1"/>
          </p:cNvSpPr>
          <p:nvPr>
            <p:ph type="title"/>
          </p:nvPr>
        </p:nvSpPr>
        <p:spPr/>
        <p:txBody>
          <a:bodyPr/>
          <a:lstStyle/>
          <a:p>
            <a:pPr algn="ctr"/>
            <a:r>
              <a:rPr lang="en-US" b="1" dirty="0"/>
              <a:t>Rev. Proc. 2020-22</a:t>
            </a:r>
            <a:br>
              <a:rPr lang="en-US" b="1" dirty="0"/>
            </a:br>
            <a:r>
              <a:rPr lang="en-US" b="1" dirty="0"/>
              <a:t>Business Interest Expense Election</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22</a:t>
            </a:fld>
            <a:endParaRPr lang="en-US" dirty="0">
              <a:solidFill>
                <a:srgbClr val="262626"/>
              </a:solidFill>
              <a:cs typeface="Times New Roman" charset="0"/>
            </a:endParaRPr>
          </a:p>
        </p:txBody>
      </p:sp>
    </p:spTree>
    <p:extLst>
      <p:ext uri="{BB962C8B-B14F-4D97-AF65-F5344CB8AC3E}">
        <p14:creationId xmlns:p14="http://schemas.microsoft.com/office/powerpoint/2010/main" val="189202745"/>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600200"/>
            <a:ext cx="10210800" cy="4263888"/>
          </a:xfrm>
        </p:spPr>
        <p:txBody>
          <a:bodyPr/>
          <a:lstStyle/>
          <a:p>
            <a:pPr>
              <a:buFont typeface="Arial" panose="020B0604020202020204" pitchFamily="34" charset="0"/>
              <a:buChar char="•"/>
            </a:pPr>
            <a:r>
              <a:rPr lang="en-US" sz="1800" b="1" u="sng" dirty="0"/>
              <a:t>Election out of the 50% ATI limitation</a:t>
            </a:r>
            <a:r>
              <a:rPr lang="en-US" sz="1800" b="1" dirty="0"/>
              <a:t>.</a:t>
            </a:r>
          </a:p>
          <a:p>
            <a:pPr lvl="1"/>
            <a:r>
              <a:rPr lang="en-US" b="1" u="sng" dirty="0"/>
              <a:t>Consent granted to revoke the election</a:t>
            </a:r>
            <a:r>
              <a:rPr lang="en-US" b="1" dirty="0"/>
              <a:t>. </a:t>
            </a:r>
            <a:r>
              <a:rPr lang="en-US" dirty="0"/>
              <a:t>If a taxpayer made the election not to apply the 50% ATI limitation, for a 2019 or 2020 taxable year, and the taxpayer wishes to revoke that election for such taxable year, the Commissioner grants the taxpayer consent to revoke that election, provided the taxpayer timely files an amended Federal income tax return, amended Form 1065, or AAR, as applicable, for the applicable tax year, using the 50% ATI limitation.</a:t>
            </a:r>
          </a:p>
          <a:p>
            <a:pPr>
              <a:buFont typeface="Arial" panose="020B0604020202020204" pitchFamily="34" charset="0"/>
              <a:buChar char="•"/>
            </a:pPr>
            <a:endParaRPr lang="en-US" sz="2000" dirty="0"/>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2020-22</a:t>
            </a:r>
            <a:br>
              <a:rPr lang="en-US" b="1" dirty="0"/>
            </a:br>
            <a:r>
              <a:rPr lang="en-US" b="1" dirty="0"/>
              <a:t>Business Interest Expense Election</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23</a:t>
            </a:fld>
            <a:endParaRPr lang="en-US" dirty="0">
              <a:solidFill>
                <a:srgbClr val="262626"/>
              </a:solidFill>
              <a:cs typeface="Times New Roman" charset="0"/>
            </a:endParaRPr>
          </a:p>
        </p:txBody>
      </p:sp>
    </p:spTree>
    <p:extLst>
      <p:ext uri="{BB962C8B-B14F-4D97-AF65-F5344CB8AC3E}">
        <p14:creationId xmlns:p14="http://schemas.microsoft.com/office/powerpoint/2010/main" val="29658866"/>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908312"/>
            <a:ext cx="10134600" cy="3600450"/>
          </a:xfrm>
        </p:spPr>
        <p:txBody>
          <a:bodyPr/>
          <a:lstStyle/>
          <a:p>
            <a:pPr>
              <a:buFont typeface="Arial" panose="020B0604020202020204" pitchFamily="34" charset="0"/>
              <a:buChar char="•"/>
            </a:pPr>
            <a:r>
              <a:rPr lang="en-US" sz="1800" b="1" u="sng" dirty="0"/>
              <a:t>Election out of the 50% ATI limitation</a:t>
            </a:r>
            <a:r>
              <a:rPr lang="en-US" sz="1800" b="1" dirty="0"/>
              <a:t>.</a:t>
            </a:r>
          </a:p>
          <a:p>
            <a:pPr lvl="1"/>
            <a:r>
              <a:rPr lang="en-US" b="1" u="sng" dirty="0"/>
              <a:t>Annual election; who makes the election</a:t>
            </a:r>
            <a:r>
              <a:rPr lang="en-US" b="1" dirty="0"/>
              <a:t>. </a:t>
            </a:r>
            <a:r>
              <a:rPr lang="en-US" dirty="0"/>
              <a:t>The election must be made for each taxable year. </a:t>
            </a:r>
          </a:p>
          <a:p>
            <a:pPr lvl="2"/>
            <a:r>
              <a:rPr lang="en-US" sz="1800" dirty="0"/>
              <a:t>For a consolidated group, the election is made by the agent for a consolidated group, within the meaning of Reg. §1.1502-77, on behalf of members of the consolidated group. </a:t>
            </a:r>
          </a:p>
          <a:p>
            <a:pPr lvl="2"/>
            <a:r>
              <a:rPr lang="en-US" sz="1800" dirty="0"/>
              <a:t>For partnerships, the election is made by the partnership, but only for a 2020 taxable year. </a:t>
            </a:r>
          </a:p>
          <a:p>
            <a:pPr>
              <a:buFont typeface="Arial" panose="020B0604020202020204" pitchFamily="34" charset="0"/>
              <a:buChar char="•"/>
            </a:pPr>
            <a:endParaRPr lang="en-US" sz="1650" dirty="0"/>
          </a:p>
        </p:txBody>
      </p:sp>
      <p:sp>
        <p:nvSpPr>
          <p:cNvPr id="3" name="Title 2"/>
          <p:cNvSpPr>
            <a:spLocks noGrp="1"/>
          </p:cNvSpPr>
          <p:nvPr>
            <p:ph type="title"/>
          </p:nvPr>
        </p:nvSpPr>
        <p:spPr/>
        <p:txBody>
          <a:bodyPr/>
          <a:lstStyle/>
          <a:p>
            <a:pPr algn="ctr"/>
            <a:r>
              <a:rPr lang="en-US" b="1" dirty="0"/>
              <a:t>Rev. Proc. 2020-22</a:t>
            </a:r>
            <a:br>
              <a:rPr lang="en-US" b="1" dirty="0"/>
            </a:br>
            <a:r>
              <a:rPr lang="en-US" b="1" dirty="0"/>
              <a:t>Business Interest Expense Election</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24</a:t>
            </a:fld>
            <a:endParaRPr lang="en-US" dirty="0">
              <a:solidFill>
                <a:srgbClr val="262626"/>
              </a:solidFill>
              <a:cs typeface="Times New Roman" charset="0"/>
            </a:endParaRPr>
          </a:p>
        </p:txBody>
      </p:sp>
    </p:spTree>
    <p:extLst>
      <p:ext uri="{BB962C8B-B14F-4D97-AF65-F5344CB8AC3E}">
        <p14:creationId xmlns:p14="http://schemas.microsoft.com/office/powerpoint/2010/main" val="3863775741"/>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676400"/>
            <a:ext cx="10163820" cy="3959088"/>
          </a:xfrm>
        </p:spPr>
        <p:txBody>
          <a:bodyPr/>
          <a:lstStyle/>
          <a:p>
            <a:pPr>
              <a:buFont typeface="Arial" panose="020B0604020202020204" pitchFamily="34" charset="0"/>
              <a:buChar char="•"/>
            </a:pPr>
            <a:r>
              <a:rPr lang="en-US" sz="1800" b="1" u="sng" dirty="0"/>
              <a:t>Election to use 2019 ATI in 2020 taxable year</a:t>
            </a:r>
            <a:r>
              <a:rPr lang="en-US" sz="1800" b="1" dirty="0"/>
              <a:t>.</a:t>
            </a:r>
          </a:p>
          <a:p>
            <a:pPr lvl="1"/>
            <a:r>
              <a:rPr lang="en-US" dirty="0"/>
              <a:t>Under §163(j)(10)(B), a taxpayer may elect to use the taxpayer’s ATI for the last taxable year beginning in 2019 (that is, the taxpayer’s 2019 ATI) as the ATI for any taxable year beginning in 2020, subject to modifications for short taxable years.</a:t>
            </a:r>
            <a:endParaRPr lang="en-US" u="sng" dirty="0"/>
          </a:p>
          <a:p>
            <a:pPr>
              <a:buFont typeface="Arial" panose="020B0604020202020204" pitchFamily="34" charset="0"/>
              <a:buChar char="•"/>
            </a:pPr>
            <a:endParaRPr lang="en-US" sz="1800" dirty="0"/>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2020-22</a:t>
            </a:r>
            <a:br>
              <a:rPr lang="en-US" b="1" dirty="0"/>
            </a:br>
            <a:r>
              <a:rPr lang="en-US" b="1" dirty="0"/>
              <a:t>Business Interest Expense Election</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25</a:t>
            </a:fld>
            <a:endParaRPr lang="en-US" dirty="0">
              <a:solidFill>
                <a:srgbClr val="262626"/>
              </a:solidFill>
              <a:cs typeface="Times New Roman" charset="0"/>
            </a:endParaRPr>
          </a:p>
        </p:txBody>
      </p:sp>
    </p:spTree>
    <p:extLst>
      <p:ext uri="{BB962C8B-B14F-4D97-AF65-F5344CB8AC3E}">
        <p14:creationId xmlns:p14="http://schemas.microsoft.com/office/powerpoint/2010/main" val="979740325"/>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752600"/>
            <a:ext cx="10140902" cy="3600450"/>
          </a:xfrm>
        </p:spPr>
        <p:txBody>
          <a:bodyPr/>
          <a:lstStyle/>
          <a:p>
            <a:pPr>
              <a:buFont typeface="Arial" panose="020B0604020202020204" pitchFamily="34" charset="0"/>
              <a:buChar char="•"/>
            </a:pPr>
            <a:r>
              <a:rPr lang="en-US" sz="1800" b="1" u="sng" dirty="0"/>
              <a:t>Election to use 2019 ATI in 2020 taxable year</a:t>
            </a:r>
            <a:r>
              <a:rPr lang="en-US" sz="1800" b="1" dirty="0"/>
              <a:t>.</a:t>
            </a:r>
          </a:p>
          <a:p>
            <a:pPr lvl="1"/>
            <a:r>
              <a:rPr lang="en-US" b="1" u="sng" dirty="0"/>
              <a:t>Time and manner of making or revoking the election</a:t>
            </a:r>
            <a:r>
              <a:rPr lang="en-US" b="1" dirty="0"/>
              <a:t>. </a:t>
            </a:r>
            <a:r>
              <a:rPr lang="en-US" dirty="0"/>
              <a:t>A taxpayer makes an election for a 2020 taxable year by timely filing a Federal income tax return or Form 1065, including extensions, an amended Federal income tax return, amended Form 1065, or AAR, as applicable, using the taxpayer’s 2019 ATI. </a:t>
            </a:r>
          </a:p>
          <a:p>
            <a:pPr lvl="2"/>
            <a:r>
              <a:rPr lang="en-US" sz="1800" dirty="0"/>
              <a:t>A taxpayer revokes an election for a 2020 taxable year by timely filing an amended Federal income tax return, amended Form 1065, or AAR by a BBA partnership, as applicable, not using the taxpayer’s 2019 ATI. </a:t>
            </a:r>
          </a:p>
          <a:p>
            <a:pPr lvl="2"/>
            <a:r>
              <a:rPr lang="en-US" sz="1800" b="1" dirty="0"/>
              <a:t>No formal statement is required to make or revoke the election.</a:t>
            </a:r>
          </a:p>
          <a:p>
            <a:pPr lvl="1">
              <a:buAutoNum type="alphaLcPeriod" startAt="2"/>
            </a:pPr>
            <a:endParaRPr lang="en-US" u="sng" dirty="0"/>
          </a:p>
          <a:p>
            <a:pPr>
              <a:buFont typeface="Arial" panose="020B0604020202020204" pitchFamily="34" charset="0"/>
              <a:buChar char="•"/>
            </a:pPr>
            <a:endParaRPr lang="en-US" dirty="0"/>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2020-22</a:t>
            </a:r>
            <a:br>
              <a:rPr lang="en-US" b="1" dirty="0"/>
            </a:br>
            <a:r>
              <a:rPr lang="en-US" b="1" dirty="0"/>
              <a:t>Business Interest Expense Election</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26</a:t>
            </a:fld>
            <a:endParaRPr lang="en-US" dirty="0">
              <a:solidFill>
                <a:srgbClr val="262626"/>
              </a:solidFill>
              <a:cs typeface="Times New Roman" charset="0"/>
            </a:endParaRPr>
          </a:p>
        </p:txBody>
      </p:sp>
    </p:spTree>
    <p:extLst>
      <p:ext uri="{BB962C8B-B14F-4D97-AF65-F5344CB8AC3E}">
        <p14:creationId xmlns:p14="http://schemas.microsoft.com/office/powerpoint/2010/main" val="3022561454"/>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752600"/>
            <a:ext cx="10139183" cy="3600450"/>
          </a:xfrm>
        </p:spPr>
        <p:txBody>
          <a:bodyPr/>
          <a:lstStyle/>
          <a:p>
            <a:pPr>
              <a:buFont typeface="Arial" panose="020B0604020202020204" pitchFamily="34" charset="0"/>
              <a:buChar char="•"/>
            </a:pPr>
            <a:r>
              <a:rPr lang="en-US" sz="1800" b="1" u="sng" dirty="0"/>
              <a:t>Election to use 2019 ATI in 2020 taxable year</a:t>
            </a:r>
            <a:r>
              <a:rPr lang="en-US" sz="1800" b="1" dirty="0"/>
              <a:t>.</a:t>
            </a:r>
          </a:p>
          <a:p>
            <a:pPr lvl="1"/>
            <a:r>
              <a:rPr lang="en-US" b="1" u="sng" dirty="0"/>
              <a:t>Who makes the election</a:t>
            </a:r>
            <a:r>
              <a:rPr lang="en-US" b="1" dirty="0"/>
              <a:t>. </a:t>
            </a:r>
          </a:p>
          <a:p>
            <a:pPr lvl="2"/>
            <a:r>
              <a:rPr lang="en-US" sz="1800" dirty="0"/>
              <a:t>For a consolidated group, the election is made by the agent for a consolidated group, within the meaning of Reg. §1.1502-77, on behalf of itself and members of the group. </a:t>
            </a:r>
          </a:p>
          <a:p>
            <a:pPr lvl="2"/>
            <a:r>
              <a:rPr lang="en-US" sz="1800" dirty="0"/>
              <a:t>For partnerships, the election is made by the partnership. </a:t>
            </a:r>
          </a:p>
          <a:p>
            <a:pPr lvl="1"/>
            <a:r>
              <a:rPr lang="en-US" b="1" u="sng" dirty="0"/>
              <a:t>Short taxable year</a:t>
            </a:r>
            <a:r>
              <a:rPr lang="en-US" b="1" dirty="0"/>
              <a:t>. </a:t>
            </a:r>
            <a:r>
              <a:rPr lang="en-US" dirty="0"/>
              <a:t>If an election is made for a 2020 taxable year that is a short taxable year, the ATI for the taxpayer’s applicable taxable year beginning in 2020 is equal to the amount that bears the same ratio to such ATI as the number of months in the short taxable years bears to 12.</a:t>
            </a:r>
          </a:p>
          <a:p>
            <a:pPr>
              <a:buFont typeface="Arial" panose="020B0604020202020204" pitchFamily="34" charset="0"/>
              <a:buChar char="•"/>
            </a:pPr>
            <a:endParaRPr lang="en-US" dirty="0"/>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2020-22</a:t>
            </a:r>
            <a:br>
              <a:rPr lang="en-US" b="1" dirty="0"/>
            </a:br>
            <a:r>
              <a:rPr lang="en-US" b="1" dirty="0"/>
              <a:t>Business Interest Expense Election</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27</a:t>
            </a:fld>
            <a:endParaRPr lang="en-US" dirty="0">
              <a:solidFill>
                <a:srgbClr val="262626"/>
              </a:solidFill>
              <a:cs typeface="Times New Roman" charset="0"/>
            </a:endParaRPr>
          </a:p>
        </p:txBody>
      </p:sp>
    </p:spTree>
    <p:extLst>
      <p:ext uri="{BB962C8B-B14F-4D97-AF65-F5344CB8AC3E}">
        <p14:creationId xmlns:p14="http://schemas.microsoft.com/office/powerpoint/2010/main" val="3709673035"/>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600200"/>
            <a:ext cx="10134600" cy="4191000"/>
          </a:xfrm>
        </p:spPr>
        <p:txBody>
          <a:bodyPr/>
          <a:lstStyle/>
          <a:p>
            <a:pPr>
              <a:buFont typeface="Arial" panose="020B0604020202020204" pitchFamily="34" charset="0"/>
              <a:buChar char="•"/>
            </a:pPr>
            <a:r>
              <a:rPr lang="en-US" sz="1800" b="1" u="sng" dirty="0"/>
              <a:t>Election out of the 50% Excess Business Interest Expense (EBIE) rule</a:t>
            </a:r>
            <a:r>
              <a:rPr lang="en-US" sz="1800" b="1" dirty="0"/>
              <a:t>.</a:t>
            </a:r>
          </a:p>
          <a:p>
            <a:pPr lvl="1"/>
            <a:r>
              <a:rPr lang="en-US" b="1" dirty="0"/>
              <a:t>Under §163(j)(10)(A)(ii)(II), a partner may elect out of the 50% EBIE rule.</a:t>
            </a:r>
          </a:p>
          <a:p>
            <a:pPr lvl="1"/>
            <a:r>
              <a:rPr lang="en-US" b="1" u="sng" dirty="0"/>
              <a:t>Time and manner of making or revoking the election</a:t>
            </a:r>
            <a:r>
              <a:rPr lang="en-US" b="1" dirty="0"/>
              <a:t>. </a:t>
            </a:r>
            <a:r>
              <a:rPr lang="en-US" dirty="0"/>
              <a:t>A partner makes the election by timely filing a Federal income tax return or Form 1065, including extensions, an amended Federal income tax return, an amended Form 1065, or an AAR, as applicable, for the partner’s first taxable year beginning in 2020, </a:t>
            </a:r>
            <a:r>
              <a:rPr lang="en-US" b="1" dirty="0"/>
              <a:t>by not applying the 50% EBIE rule in determining the §163(j) limitation.</a:t>
            </a:r>
          </a:p>
          <a:p>
            <a:pPr lvl="2"/>
            <a:r>
              <a:rPr lang="en-US" sz="1800" dirty="0"/>
              <a:t>A partner revokes the election by timely filing an amended Federal income tax return, amended Form 1065, or AAR, as applicable, for the partner’s first taxable year beginning in 2020, by applying the 50% EBIE rule in determining the §163(j) limitation.</a:t>
            </a:r>
          </a:p>
          <a:p>
            <a:pPr marL="171450" lvl="1" indent="0">
              <a:buNone/>
            </a:pPr>
            <a:endParaRPr lang="en-US" dirty="0"/>
          </a:p>
          <a:p>
            <a:pPr>
              <a:buFont typeface="Arial" panose="020B0604020202020204" pitchFamily="34" charset="0"/>
              <a:buChar char="•"/>
            </a:pPr>
            <a:endParaRPr lang="en-US" sz="1800" dirty="0"/>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2020-22</a:t>
            </a:r>
            <a:br>
              <a:rPr lang="en-US" b="1" dirty="0"/>
            </a:br>
            <a:r>
              <a:rPr lang="en-US" b="1" dirty="0"/>
              <a:t>Business Interest Expense Election</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28</a:t>
            </a:fld>
            <a:endParaRPr lang="en-US" dirty="0">
              <a:solidFill>
                <a:srgbClr val="262626"/>
              </a:solidFill>
              <a:cs typeface="Times New Roman" charset="0"/>
            </a:endParaRPr>
          </a:p>
        </p:txBody>
      </p:sp>
    </p:spTree>
    <p:extLst>
      <p:ext uri="{BB962C8B-B14F-4D97-AF65-F5344CB8AC3E}">
        <p14:creationId xmlns:p14="http://schemas.microsoft.com/office/powerpoint/2010/main" val="3669974500"/>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1547949"/>
            <a:ext cx="11582400" cy="1188720"/>
          </a:xfrm>
        </p:spPr>
        <p:txBody>
          <a:bodyPr/>
          <a:lstStyle/>
          <a:p>
            <a:pPr algn="ctr"/>
            <a:r>
              <a:rPr lang="en-US" sz="2800" b="1" dirty="0"/>
              <a:t>Rev. Proc. 2020-24</a:t>
            </a:r>
            <a:br>
              <a:rPr lang="en-US" sz="2800" b="1" dirty="0"/>
            </a:br>
            <a:r>
              <a:rPr lang="en-US" sz="2800" b="1" dirty="0"/>
              <a:t>Guidance on NOLs</a:t>
            </a:r>
            <a:endParaRPr lang="en-US" b="1" dirty="0"/>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29</a:t>
            </a:fld>
            <a:endParaRPr lang="en-US" dirty="0">
              <a:solidFill>
                <a:srgbClr val="262626"/>
              </a:solidFill>
              <a:cs typeface="Times New Roman" charset="0"/>
            </a:endParaRPr>
          </a:p>
        </p:txBody>
      </p:sp>
    </p:spTree>
    <p:extLst>
      <p:ext uri="{BB962C8B-B14F-4D97-AF65-F5344CB8AC3E}">
        <p14:creationId xmlns:p14="http://schemas.microsoft.com/office/powerpoint/2010/main" val="55700702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a:buFont typeface="Arial" panose="020B0604020202020204" pitchFamily="34" charset="0"/>
              <a:buChar char="•"/>
            </a:pPr>
            <a:r>
              <a:rPr lang="en-US" sz="1600" b="1" dirty="0"/>
              <a:t>6/30/20</a:t>
            </a:r>
            <a:r>
              <a:rPr lang="en-US" sz="1600" dirty="0"/>
              <a:t>- Deadline to fax Form 1045/1139 from 2018 NOLs (Notice 2020-26); </a:t>
            </a:r>
          </a:p>
          <a:p>
            <a:pPr>
              <a:buFont typeface="Arial" panose="020B0604020202020204" pitchFamily="34" charset="0"/>
              <a:buChar char="•"/>
            </a:pPr>
            <a:r>
              <a:rPr lang="en-US" sz="1600" b="1" dirty="0"/>
              <a:t>7/15/20</a:t>
            </a:r>
            <a:r>
              <a:rPr lang="en-US" sz="1600" dirty="0"/>
              <a:t>- Postponed due date for returns (Notice 2020-18, amplified by Notice 2020-23)</a:t>
            </a:r>
          </a:p>
          <a:p>
            <a:pPr>
              <a:buFont typeface="Arial" panose="020B0604020202020204" pitchFamily="34" charset="0"/>
              <a:buChar char="•"/>
            </a:pPr>
            <a:r>
              <a:rPr lang="en-US" sz="1600" b="1" dirty="0"/>
              <a:t>7/27/20- </a:t>
            </a:r>
            <a:r>
              <a:rPr lang="en-US" sz="1600" dirty="0"/>
              <a:t>Amended return due to carry back or waive carryback for fiscal year NOL for year straddling December 31, 2017. </a:t>
            </a:r>
            <a:endParaRPr lang="en-US" sz="1600" b="1" dirty="0"/>
          </a:p>
          <a:p>
            <a:pPr>
              <a:buFont typeface="Arial" panose="020B0604020202020204" pitchFamily="34" charset="0"/>
              <a:buChar char="•"/>
            </a:pPr>
            <a:r>
              <a:rPr lang="en-US" sz="1600" b="1" dirty="0"/>
              <a:t>9/30/20</a:t>
            </a:r>
            <a:r>
              <a:rPr lang="en-US" sz="1600" dirty="0"/>
              <a:t>- Deadline to amend Form 1065 for BBA partnerships for tax years beginning in 2018 or 2019 (Rev. Proc. 2020-23)</a:t>
            </a:r>
          </a:p>
          <a:p>
            <a:pPr>
              <a:buFont typeface="Arial" panose="020B0604020202020204" pitchFamily="34" charset="0"/>
              <a:buChar char="•"/>
            </a:pPr>
            <a:r>
              <a:rPr lang="en-US" sz="1600" b="1" dirty="0"/>
              <a:t>9/30/20</a:t>
            </a:r>
            <a:r>
              <a:rPr lang="en-US" sz="1600" dirty="0"/>
              <a:t>- Deadline to provide amended K-1s to partners by partnerships applying proposed GILTI regulations under §1.951A-5 (Rev. Proc. 2020-23 and Notice 2019-46)</a:t>
            </a:r>
          </a:p>
          <a:p>
            <a:pPr>
              <a:buFont typeface="Arial" panose="020B0604020202020204" pitchFamily="34" charset="0"/>
              <a:buChar char="•"/>
            </a:pPr>
            <a:r>
              <a:rPr lang="en-US" sz="1600" b="1" dirty="0"/>
              <a:t>10/15/21</a:t>
            </a:r>
            <a:r>
              <a:rPr lang="en-US" sz="1600" dirty="0"/>
              <a:t>- Amended returns applying guidance on QIP (Rev </a:t>
            </a:r>
            <a:r>
              <a:rPr lang="en-US" sz="1600" dirty="0" err="1"/>
              <a:t>Proc</a:t>
            </a:r>
            <a:r>
              <a:rPr lang="en-US" sz="1600" dirty="0"/>
              <a:t> 2020-25) </a:t>
            </a:r>
          </a:p>
          <a:p>
            <a:pPr>
              <a:buFont typeface="Arial" panose="020B0604020202020204" pitchFamily="34" charset="0"/>
              <a:buChar char="•"/>
            </a:pPr>
            <a:r>
              <a:rPr lang="en-US" sz="1600" b="1" dirty="0"/>
              <a:t>10/15/21</a:t>
            </a:r>
            <a:r>
              <a:rPr lang="en-US" sz="1600" dirty="0"/>
              <a:t>- Deadline to withdraw election from §163(j)(7) electing as a real property T/B (Rev </a:t>
            </a:r>
            <a:r>
              <a:rPr lang="en-US" sz="1600" dirty="0" err="1"/>
              <a:t>Proc</a:t>
            </a:r>
            <a:r>
              <a:rPr lang="en-US" sz="1600" dirty="0"/>
              <a:t> 2020-22)</a:t>
            </a:r>
          </a:p>
          <a:p>
            <a:pPr>
              <a:buFont typeface="Arial" panose="020B0604020202020204" pitchFamily="34" charset="0"/>
              <a:buChar char="•"/>
            </a:pPr>
            <a:r>
              <a:rPr lang="en-US" sz="1600" b="1" dirty="0"/>
              <a:t>12/31/21</a:t>
            </a:r>
            <a:r>
              <a:rPr lang="en-US" sz="1600" dirty="0"/>
              <a:t>- First 50% of ER portion of SS tax due under payroll tax deferral under CARES ACT §2302 (IRS FAQ)</a:t>
            </a:r>
          </a:p>
          <a:p>
            <a:pPr>
              <a:buFont typeface="Arial" panose="020B0604020202020204" pitchFamily="34" charset="0"/>
              <a:buChar char="•"/>
            </a:pPr>
            <a:r>
              <a:rPr lang="en-US" sz="1600" b="1" dirty="0"/>
              <a:t>12/31/22</a:t>
            </a:r>
            <a:r>
              <a:rPr lang="en-US" sz="1600" dirty="0"/>
              <a:t>- - Second 50% of ER portion of SS tax due under payroll tax deferral under CARES ACT §2302 (IRS FAQ)</a:t>
            </a:r>
          </a:p>
          <a:p>
            <a:pPr>
              <a:buFont typeface="Wingdings" panose="05000000000000000000" pitchFamily="2" charset="2"/>
              <a:buChar char="§"/>
            </a:pPr>
            <a:endParaRPr lang="en-US" sz="1600" dirty="0"/>
          </a:p>
        </p:txBody>
      </p:sp>
      <p:sp>
        <p:nvSpPr>
          <p:cNvPr id="3" name="Title 2"/>
          <p:cNvSpPr>
            <a:spLocks noGrp="1"/>
          </p:cNvSpPr>
          <p:nvPr>
            <p:ph type="title"/>
          </p:nvPr>
        </p:nvSpPr>
        <p:spPr/>
        <p:txBody>
          <a:bodyPr/>
          <a:lstStyle/>
          <a:p>
            <a:pPr algn="ctr"/>
            <a:r>
              <a:rPr lang="en-US" b="1" dirty="0"/>
              <a:t>Key Dates</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3</a:t>
            </a:fld>
            <a:endParaRPr lang="en-US" dirty="0">
              <a:solidFill>
                <a:srgbClr val="262626"/>
              </a:solidFill>
              <a:cs typeface="Times New Roman" charset="0"/>
            </a:endParaRPr>
          </a:p>
        </p:txBody>
      </p:sp>
    </p:spTree>
    <p:extLst>
      <p:ext uri="{BB962C8B-B14F-4D97-AF65-F5344CB8AC3E}">
        <p14:creationId xmlns:p14="http://schemas.microsoft.com/office/powerpoint/2010/main" val="2760925525"/>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a:buFont typeface="Arial" panose="020B0604020202020204" pitchFamily="34" charset="0"/>
              <a:buChar char="•"/>
            </a:pPr>
            <a:r>
              <a:rPr lang="en-US" sz="1800" dirty="0"/>
              <a:t>On April 9, 2020, the IRS issued guidance providing tax relief under the CARES Act for taxpayers with net operating losses. </a:t>
            </a:r>
          </a:p>
          <a:p>
            <a:pPr>
              <a:spcBef>
                <a:spcPts val="1800"/>
              </a:spcBef>
              <a:buFont typeface="Arial" panose="020B0604020202020204" pitchFamily="34" charset="0"/>
              <a:buChar char="•"/>
            </a:pPr>
            <a:r>
              <a:rPr lang="en-US" sz="1800" b="1" u="sng" dirty="0"/>
              <a:t>COVID relief for taxpayers claiming NOLs</a:t>
            </a:r>
            <a:r>
              <a:rPr lang="en-US" sz="1800" b="1" dirty="0"/>
              <a:t>.</a:t>
            </a:r>
          </a:p>
          <a:p>
            <a:pPr lvl="1"/>
            <a:r>
              <a:rPr lang="en-US" b="1" u="sng" dirty="0"/>
              <a:t>Rev. Proc. 2020-24</a:t>
            </a:r>
            <a:r>
              <a:rPr lang="en-US" b="1" dirty="0"/>
              <a:t> provides guidance to taxpayers with net operating losses that are carried back under the CARES Act by providing procedures for:</a:t>
            </a:r>
          </a:p>
          <a:p>
            <a:pPr lvl="2">
              <a:spcBef>
                <a:spcPts val="1800"/>
              </a:spcBef>
            </a:pPr>
            <a:r>
              <a:rPr lang="en-US" sz="1800" b="1" dirty="0"/>
              <a:t>Waiving</a:t>
            </a:r>
            <a:r>
              <a:rPr lang="en-US" sz="1800" dirty="0"/>
              <a:t> the carryback period in the case of a net operating loss arising in a taxable year beginning after Dec. 31, 2017, and before Jan. 1, 2021, …</a:t>
            </a:r>
          </a:p>
          <a:p>
            <a:pPr>
              <a:buFont typeface="Wingdings" panose="05000000000000000000" pitchFamily="2" charset="2"/>
              <a:buChar char="§"/>
            </a:pPr>
            <a:endParaRPr lang="en-US" sz="2000" dirty="0"/>
          </a:p>
        </p:txBody>
      </p:sp>
      <p:sp>
        <p:nvSpPr>
          <p:cNvPr id="3" name="Title 2"/>
          <p:cNvSpPr>
            <a:spLocks noGrp="1"/>
          </p:cNvSpPr>
          <p:nvPr>
            <p:ph type="title"/>
          </p:nvPr>
        </p:nvSpPr>
        <p:spPr/>
        <p:txBody>
          <a:bodyPr/>
          <a:lstStyle/>
          <a:p>
            <a:pPr algn="ctr"/>
            <a:r>
              <a:rPr lang="en-US" b="1" dirty="0"/>
              <a:t>IR 2020-67</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30</a:t>
            </a:fld>
            <a:endParaRPr lang="en-US" dirty="0">
              <a:solidFill>
                <a:srgbClr val="262626"/>
              </a:solidFill>
              <a:cs typeface="Times New Roman" charset="0"/>
            </a:endParaRPr>
          </a:p>
        </p:txBody>
      </p:sp>
    </p:spTree>
    <p:extLst>
      <p:ext uri="{BB962C8B-B14F-4D97-AF65-F5344CB8AC3E}">
        <p14:creationId xmlns:p14="http://schemas.microsoft.com/office/powerpoint/2010/main" val="2651778147"/>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a:spcBef>
                <a:spcPts val="1800"/>
              </a:spcBef>
              <a:buFont typeface="Arial" panose="020B0604020202020204" pitchFamily="34" charset="0"/>
              <a:buChar char="•"/>
            </a:pPr>
            <a:r>
              <a:rPr lang="en-US" sz="1800" b="1" u="sng" dirty="0"/>
              <a:t>COVID relief for taxpayers claiming NOLs</a:t>
            </a:r>
            <a:r>
              <a:rPr lang="en-US" sz="1800" b="1" dirty="0"/>
              <a:t>.</a:t>
            </a:r>
          </a:p>
          <a:p>
            <a:pPr lvl="1"/>
            <a:r>
              <a:rPr lang="en-US" b="1" u="sng" dirty="0"/>
              <a:t>Rev. Proc. 2020-24</a:t>
            </a:r>
            <a:r>
              <a:rPr lang="en-US" b="1" dirty="0"/>
              <a:t> </a:t>
            </a:r>
            <a:r>
              <a:rPr lang="en-US" i="1" dirty="0"/>
              <a:t>continued</a:t>
            </a:r>
          </a:p>
          <a:p>
            <a:pPr lvl="2">
              <a:spcBef>
                <a:spcPts val="1800"/>
              </a:spcBef>
            </a:pPr>
            <a:r>
              <a:rPr lang="en-US" sz="1800" b="1" dirty="0"/>
              <a:t>Disregarding</a:t>
            </a:r>
            <a:r>
              <a:rPr lang="en-US" sz="1800" dirty="0"/>
              <a:t> certain amounts of foreign income subject to transition tax that would normally have been included as income during the five-year carryback period, and</a:t>
            </a:r>
          </a:p>
          <a:p>
            <a:pPr lvl="2">
              <a:spcBef>
                <a:spcPts val="1800"/>
              </a:spcBef>
            </a:pPr>
            <a:r>
              <a:rPr lang="en-US" sz="1800" b="1" dirty="0"/>
              <a:t>Waiving</a:t>
            </a:r>
            <a:r>
              <a:rPr lang="en-US" sz="1800" dirty="0"/>
              <a:t> a carryback period, reducing a carryback period, or revoking an election to waive a carryback period for a taxable year that began before Jan. 1, 2018, and ended after Dec. 31, 2017.</a:t>
            </a:r>
          </a:p>
          <a:p>
            <a:pPr lvl="2">
              <a:spcBef>
                <a:spcPts val="1800"/>
              </a:spcBef>
            </a:pPr>
            <a:r>
              <a:rPr lang="en-US" sz="1800" b="1" dirty="0"/>
              <a:t>Fixing</a:t>
            </a:r>
            <a:r>
              <a:rPr lang="en-US" sz="1800" dirty="0"/>
              <a:t> the glitch for a fiscal year C corporation with an NOL in 2018.</a:t>
            </a:r>
          </a:p>
          <a:p>
            <a:pPr>
              <a:buFont typeface="Wingdings" panose="05000000000000000000" pitchFamily="2" charset="2"/>
              <a:buChar char="§"/>
            </a:pPr>
            <a:endParaRPr lang="en-US" sz="2000" dirty="0"/>
          </a:p>
        </p:txBody>
      </p:sp>
      <p:sp>
        <p:nvSpPr>
          <p:cNvPr id="3" name="Title 2"/>
          <p:cNvSpPr>
            <a:spLocks noGrp="1"/>
          </p:cNvSpPr>
          <p:nvPr>
            <p:ph type="title"/>
          </p:nvPr>
        </p:nvSpPr>
        <p:spPr/>
        <p:txBody>
          <a:bodyPr/>
          <a:lstStyle/>
          <a:p>
            <a:pPr algn="ctr"/>
            <a:r>
              <a:rPr lang="en-US" b="1" dirty="0"/>
              <a:t>IR 2020-67</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31</a:t>
            </a:fld>
            <a:endParaRPr lang="en-US" dirty="0">
              <a:solidFill>
                <a:srgbClr val="262626"/>
              </a:solidFill>
              <a:cs typeface="Times New Roman" charset="0"/>
            </a:endParaRPr>
          </a:p>
        </p:txBody>
      </p:sp>
    </p:spTree>
    <p:extLst>
      <p:ext uri="{BB962C8B-B14F-4D97-AF65-F5344CB8AC3E}">
        <p14:creationId xmlns:p14="http://schemas.microsoft.com/office/powerpoint/2010/main" val="738127540"/>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a:lnSpc>
                <a:spcPct val="98000"/>
              </a:lnSpc>
              <a:buFont typeface="Arial" panose="020B0604020202020204" pitchFamily="34" charset="0"/>
              <a:buChar char="•"/>
            </a:pPr>
            <a:r>
              <a:rPr lang="en-US" sz="1800" b="1" u="sng" dirty="0"/>
              <a:t>Six-month extension of time for filing NOL forms</a:t>
            </a:r>
            <a:r>
              <a:rPr lang="en-US" sz="1800" b="1" dirty="0"/>
              <a:t>.</a:t>
            </a:r>
          </a:p>
          <a:p>
            <a:pPr lvl="1">
              <a:lnSpc>
                <a:spcPct val="98000"/>
              </a:lnSpc>
            </a:pPr>
            <a:r>
              <a:rPr lang="en-US" b="1" dirty="0"/>
              <a:t>In </a:t>
            </a:r>
            <a:r>
              <a:rPr lang="en-US" b="1" u="sng" dirty="0"/>
              <a:t>Notice 2020-26</a:t>
            </a:r>
            <a:r>
              <a:rPr lang="en-US" b="1" dirty="0"/>
              <a:t>, </a:t>
            </a:r>
            <a:r>
              <a:rPr lang="en-US" dirty="0"/>
              <a:t>the IRS grants a six-month extension of time to file Form 1045 or Form 1139, as applicable, with respect to the carryback of a net operating loss that arose in any taxable year that began during calendar year 2018 and that ended on or before June 30, 2019.  Individuals, trusts, and estates would file Form 1045, and corporations would file Form 1139. </a:t>
            </a:r>
          </a:p>
          <a:p>
            <a:pPr marL="0" indent="0">
              <a:buNone/>
            </a:pPr>
            <a:endParaRPr lang="en-US" sz="1800" dirty="0"/>
          </a:p>
        </p:txBody>
      </p:sp>
      <p:sp>
        <p:nvSpPr>
          <p:cNvPr id="3" name="Title 2"/>
          <p:cNvSpPr>
            <a:spLocks noGrp="1"/>
          </p:cNvSpPr>
          <p:nvPr>
            <p:ph type="title"/>
          </p:nvPr>
        </p:nvSpPr>
        <p:spPr/>
        <p:txBody>
          <a:bodyPr/>
          <a:lstStyle/>
          <a:p>
            <a:pPr algn="ctr"/>
            <a:r>
              <a:rPr lang="en-US" b="1" dirty="0"/>
              <a:t>IR 2020-67</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32</a:t>
            </a:fld>
            <a:endParaRPr lang="en-US" dirty="0">
              <a:solidFill>
                <a:srgbClr val="262626"/>
              </a:solidFill>
              <a:cs typeface="Times New Roman" charset="0"/>
            </a:endParaRPr>
          </a:p>
        </p:txBody>
      </p:sp>
    </p:spTree>
    <p:extLst>
      <p:ext uri="{BB962C8B-B14F-4D97-AF65-F5344CB8AC3E}">
        <p14:creationId xmlns:p14="http://schemas.microsoft.com/office/powerpoint/2010/main" val="2529284456"/>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a:buFont typeface="Arial" panose="020B0604020202020204" pitchFamily="34" charset="0"/>
              <a:buChar char="•"/>
            </a:pPr>
            <a:r>
              <a:rPr lang="en-US" sz="1800" dirty="0"/>
              <a:t>Rev. Proc. 2020-24 provides guidance as to how to carry back an NOL for five years where the NOL is incurred for taxable years beginning in 2018, 2019, or 2020, unless the taxpayer elects to waive the carryback period.</a:t>
            </a:r>
          </a:p>
          <a:p>
            <a:pPr>
              <a:spcBef>
                <a:spcPts val="1800"/>
              </a:spcBef>
              <a:buFont typeface="Arial" panose="020B0604020202020204" pitchFamily="34" charset="0"/>
              <a:buChar char="•"/>
            </a:pPr>
            <a:r>
              <a:rPr lang="en-US" sz="1800" dirty="0"/>
              <a:t>Rev. Proc. 2020-24 also describes how taxpayers with NOLs arising in taxable years 2018, 2019, or 2020 can elect to either waive the carryback period for those losses entirely or to exclude from the carryback period for those losses any years in which the taxpayer has an inclusion in income as a result of §965(a).</a:t>
            </a:r>
          </a:p>
          <a:p>
            <a:pPr>
              <a:spcBef>
                <a:spcPts val="1800"/>
              </a:spcBef>
              <a:buFont typeface="Arial" panose="020B0604020202020204" pitchFamily="34" charset="0"/>
              <a:buChar char="•"/>
            </a:pPr>
            <a:r>
              <a:rPr lang="en-US" sz="1800" dirty="0"/>
              <a:t>Finally, Rev. Proc. 2020-24 provides guidance regarding an NOL that arose in a period that began before January 1, 2018, and ended after December 31, 2017.</a:t>
            </a:r>
          </a:p>
          <a:p>
            <a:endParaRPr lang="en-US" dirty="0"/>
          </a:p>
        </p:txBody>
      </p:sp>
      <p:sp>
        <p:nvSpPr>
          <p:cNvPr id="3" name="Title 2"/>
          <p:cNvSpPr>
            <a:spLocks noGrp="1"/>
          </p:cNvSpPr>
          <p:nvPr>
            <p:ph type="title"/>
          </p:nvPr>
        </p:nvSpPr>
        <p:spPr/>
        <p:txBody>
          <a:bodyPr/>
          <a:lstStyle/>
          <a:p>
            <a:pPr algn="ctr"/>
            <a:r>
              <a:rPr lang="en-US" b="1" dirty="0"/>
              <a:t>Rev. Proc. 2020-24</a:t>
            </a:r>
            <a:br>
              <a:rPr lang="en-US" b="1" dirty="0"/>
            </a:br>
            <a:r>
              <a:rPr lang="en-US" b="1" dirty="0"/>
              <a:t>NOLs</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33</a:t>
            </a:fld>
            <a:endParaRPr lang="en-US" dirty="0">
              <a:solidFill>
                <a:srgbClr val="262626"/>
              </a:solidFill>
              <a:cs typeface="Times New Roman" charset="0"/>
            </a:endParaRPr>
          </a:p>
        </p:txBody>
      </p:sp>
    </p:spTree>
    <p:extLst>
      <p:ext uri="{BB962C8B-B14F-4D97-AF65-F5344CB8AC3E}">
        <p14:creationId xmlns:p14="http://schemas.microsoft.com/office/powerpoint/2010/main" val="2283898433"/>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676400"/>
            <a:ext cx="10134600" cy="3600450"/>
          </a:xfrm>
        </p:spPr>
        <p:txBody>
          <a:bodyPr/>
          <a:lstStyle/>
          <a:p>
            <a:pPr>
              <a:buFont typeface="Arial" panose="020B0604020202020204" pitchFamily="34" charset="0"/>
              <a:buChar char="•"/>
            </a:pPr>
            <a:r>
              <a:rPr lang="en-US" sz="1800" b="1" u="sng" dirty="0"/>
              <a:t>Elections to waive carryback under §172(b)(3) for NOLs arising in taxable years beginning in 2018 or 2019</a:t>
            </a:r>
            <a:r>
              <a:rPr lang="en-US" sz="1800" b="1" dirty="0"/>
              <a:t>. </a:t>
            </a:r>
          </a:p>
          <a:p>
            <a:pPr lvl="1"/>
            <a:r>
              <a:rPr lang="en-US" dirty="0"/>
              <a:t>A taxpayer may elect under §172(b)(3) to waive the carryback period for an NOL arising in a  taxable year beginning in 2018 or 2019. </a:t>
            </a:r>
            <a:r>
              <a:rPr lang="en-US" b="1" dirty="0"/>
              <a:t>Such an election must be made no later than the due date, including extensions, for filing the taxpayer’s Federal income tax return for the first taxable year ending after March 27, 2020. </a:t>
            </a:r>
          </a:p>
          <a:p>
            <a:pPr lvl="1"/>
            <a:r>
              <a:rPr lang="en-US" dirty="0"/>
              <a:t>A taxpayer must make an election by attaching to its Federal income tax return filed for the first taxable year ending after March 27, 2020, a separate statement for each of taxable years 2018 or 2019 for which the taxpayer intends to make the election. The election statement must state that the taxpayer is electing to apply §172(b)(3) under Rev. Proc. 2020-24 and the taxable year for which the statement applies. </a:t>
            </a:r>
          </a:p>
          <a:p>
            <a:pPr lvl="1"/>
            <a:r>
              <a:rPr lang="en-US" b="1" dirty="0"/>
              <a:t>Once made, the election is irrevocable.</a:t>
            </a:r>
          </a:p>
          <a:p>
            <a:pPr>
              <a:buFont typeface="Wingdings" panose="05000000000000000000" pitchFamily="2" charset="2"/>
              <a:buChar char="§"/>
            </a:pPr>
            <a:endParaRPr lang="en-US" dirty="0"/>
          </a:p>
        </p:txBody>
      </p:sp>
      <p:sp>
        <p:nvSpPr>
          <p:cNvPr id="3" name="Title 2"/>
          <p:cNvSpPr>
            <a:spLocks noGrp="1"/>
          </p:cNvSpPr>
          <p:nvPr>
            <p:ph type="title"/>
          </p:nvPr>
        </p:nvSpPr>
        <p:spPr/>
        <p:txBody>
          <a:bodyPr/>
          <a:lstStyle/>
          <a:p>
            <a:pPr algn="ctr"/>
            <a:r>
              <a:rPr lang="en-US" b="1" dirty="0"/>
              <a:t>Rev. Proc. 2020-24</a:t>
            </a:r>
            <a:br>
              <a:rPr lang="en-US" b="1" dirty="0"/>
            </a:br>
            <a:r>
              <a:rPr lang="en-US" b="1" dirty="0"/>
              <a:t>NOLs </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34</a:t>
            </a:fld>
            <a:endParaRPr lang="en-US" dirty="0">
              <a:solidFill>
                <a:srgbClr val="262626"/>
              </a:solidFill>
              <a:cs typeface="Times New Roman" charset="0"/>
            </a:endParaRPr>
          </a:p>
        </p:txBody>
      </p:sp>
    </p:spTree>
    <p:extLst>
      <p:ext uri="{BB962C8B-B14F-4D97-AF65-F5344CB8AC3E}">
        <p14:creationId xmlns:p14="http://schemas.microsoft.com/office/powerpoint/2010/main" val="131145622"/>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676400"/>
            <a:ext cx="10210800" cy="4267200"/>
          </a:xfrm>
        </p:spPr>
        <p:txBody>
          <a:bodyPr/>
          <a:lstStyle/>
          <a:p>
            <a:pPr>
              <a:buFont typeface="Arial" panose="020B0604020202020204" pitchFamily="34" charset="0"/>
              <a:buChar char="•"/>
            </a:pPr>
            <a:r>
              <a:rPr lang="en-US" sz="1800" u="sng" dirty="0"/>
              <a:t>Applications under §6411(a)</a:t>
            </a:r>
            <a:r>
              <a:rPr lang="en-US" sz="1800" dirty="0"/>
              <a:t>. A taxpayer may make an application under §6411(a) for an NOL arising in a taxable year that began before January 1, 2018, and ended after December 31, 2017, by filing  the application no later than the deadline described below.</a:t>
            </a:r>
          </a:p>
          <a:p>
            <a:pPr lvl="1"/>
            <a:r>
              <a:rPr lang="en-US" u="sng" dirty="0"/>
              <a:t>NOLs arising in a taxable year beginning before January 1, 2018, and ending after December 31, 2017</a:t>
            </a:r>
            <a:r>
              <a:rPr lang="en-US" dirty="0"/>
              <a:t>. Taxpayers with an NOL arising in a taxable year that began before January 1, 2018, and ended after December 31, 2017, who make an application under §6411(a) on either Form 1045 or Form 1139 with respect to a carryback of such NOL will be treated as having timely filed if the application is filed no later </a:t>
            </a:r>
            <a:r>
              <a:rPr lang="en-US" b="1" dirty="0"/>
              <a:t>than July 27, 2020</a:t>
            </a:r>
            <a:r>
              <a:rPr lang="en-US" u="sng" dirty="0"/>
              <a:t>.</a:t>
            </a:r>
          </a:p>
          <a:p>
            <a:pPr marL="0" indent="0">
              <a:buNone/>
            </a:pPr>
            <a:endParaRPr lang="en-US" sz="1800" dirty="0"/>
          </a:p>
        </p:txBody>
      </p:sp>
      <p:sp>
        <p:nvSpPr>
          <p:cNvPr id="3" name="Title 2"/>
          <p:cNvSpPr>
            <a:spLocks noGrp="1"/>
          </p:cNvSpPr>
          <p:nvPr>
            <p:ph type="title"/>
          </p:nvPr>
        </p:nvSpPr>
        <p:spPr/>
        <p:txBody>
          <a:bodyPr/>
          <a:lstStyle/>
          <a:p>
            <a:pPr algn="ctr"/>
            <a:r>
              <a:rPr lang="en-US" b="1" dirty="0"/>
              <a:t>Rev. Proc. 2020-24</a:t>
            </a:r>
            <a:br>
              <a:rPr lang="en-US" b="1" dirty="0"/>
            </a:br>
            <a:r>
              <a:rPr lang="en-US" b="1" dirty="0"/>
              <a:t>NOLs</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35</a:t>
            </a:fld>
            <a:endParaRPr lang="en-US" dirty="0">
              <a:solidFill>
                <a:srgbClr val="262626"/>
              </a:solidFill>
              <a:cs typeface="Times New Roman" charset="0"/>
            </a:endParaRPr>
          </a:p>
        </p:txBody>
      </p:sp>
    </p:spTree>
    <p:extLst>
      <p:ext uri="{BB962C8B-B14F-4D97-AF65-F5344CB8AC3E}">
        <p14:creationId xmlns:p14="http://schemas.microsoft.com/office/powerpoint/2010/main" val="1912581512"/>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752600"/>
            <a:ext cx="10134600" cy="3600450"/>
          </a:xfrm>
        </p:spPr>
        <p:txBody>
          <a:bodyPr/>
          <a:lstStyle/>
          <a:p>
            <a:pPr>
              <a:lnSpc>
                <a:spcPct val="85000"/>
              </a:lnSpc>
              <a:buFont typeface="Arial" panose="020B0604020202020204" pitchFamily="34" charset="0"/>
              <a:buChar char="•"/>
            </a:pPr>
            <a:r>
              <a:rPr lang="en-US" sz="1800" u="sng" dirty="0"/>
              <a:t>Applications under §6411(a) – Deadline</a:t>
            </a:r>
            <a:r>
              <a:rPr lang="en-US" sz="1800" dirty="0"/>
              <a:t>.  </a:t>
            </a:r>
          </a:p>
          <a:p>
            <a:pPr lvl="2">
              <a:lnSpc>
                <a:spcPct val="85000"/>
              </a:lnSpc>
              <a:spcBef>
                <a:spcPts val="900"/>
              </a:spcBef>
            </a:pPr>
            <a:r>
              <a:rPr lang="en-US" sz="1800" dirty="0"/>
              <a:t>Similarly, elections for such taxable years with an NOL to waive any carryback period, to reduce any carryback period, or to revoke any election made under §172(b) to waive any carryback period will be treated as timely filed if filed no later </a:t>
            </a:r>
            <a:r>
              <a:rPr lang="en-US" sz="1800" b="1" dirty="0"/>
              <a:t>than July 27, 2020</a:t>
            </a:r>
            <a:r>
              <a:rPr lang="en-US" sz="1800" dirty="0"/>
              <a:t>. </a:t>
            </a:r>
          </a:p>
          <a:p>
            <a:pPr lvl="2">
              <a:lnSpc>
                <a:spcPct val="85000"/>
              </a:lnSpc>
              <a:spcBef>
                <a:spcPts val="900"/>
              </a:spcBef>
            </a:pPr>
            <a:r>
              <a:rPr lang="en-US" sz="1800" dirty="0"/>
              <a:t>A taxpayer may file such elections where the taxpayer files its Federal income tax return by attaching the statement required to make the election, with “Filed pursuant to Rev. Proc. 2020-24” at the top, to an amended return, Form 1045, or Form 1139 containing only the taxpayer’s name, address, and taxpayer identification number. The statement required to make the election must indicate the section under which the election is being made and shall set forth information to identify the election, the period for which it applies, and the taxpayer’s basis and entitlement to make the election.</a:t>
            </a:r>
          </a:p>
          <a:p>
            <a:pPr marL="285750" indent="-285750">
              <a:buFont typeface="Wingdings" panose="05000000000000000000" pitchFamily="2" charset="2"/>
              <a:buChar char="§"/>
            </a:pPr>
            <a:endParaRPr lang="en-US" sz="1800" dirty="0"/>
          </a:p>
        </p:txBody>
      </p:sp>
      <p:sp>
        <p:nvSpPr>
          <p:cNvPr id="3" name="Title 2"/>
          <p:cNvSpPr>
            <a:spLocks noGrp="1"/>
          </p:cNvSpPr>
          <p:nvPr>
            <p:ph type="title"/>
          </p:nvPr>
        </p:nvSpPr>
        <p:spPr/>
        <p:txBody>
          <a:bodyPr/>
          <a:lstStyle/>
          <a:p>
            <a:pPr algn="ctr"/>
            <a:r>
              <a:rPr lang="en-US" b="1" dirty="0"/>
              <a:t>Rev. Proc. 2020-24</a:t>
            </a:r>
            <a:br>
              <a:rPr lang="en-US" b="1" dirty="0"/>
            </a:br>
            <a:r>
              <a:rPr lang="en-US" b="1" dirty="0"/>
              <a:t>NOLs</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36</a:t>
            </a:fld>
            <a:endParaRPr lang="en-US" dirty="0">
              <a:solidFill>
                <a:srgbClr val="262626"/>
              </a:solidFill>
              <a:cs typeface="Times New Roman" charset="0"/>
            </a:endParaRPr>
          </a:p>
        </p:txBody>
      </p:sp>
    </p:spTree>
    <p:extLst>
      <p:ext uri="{BB962C8B-B14F-4D97-AF65-F5344CB8AC3E}">
        <p14:creationId xmlns:p14="http://schemas.microsoft.com/office/powerpoint/2010/main" val="3688026359"/>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a:lnSpc>
                <a:spcPct val="85000"/>
              </a:lnSpc>
              <a:buFont typeface="Arial" panose="020B0604020202020204" pitchFamily="34" charset="0"/>
              <a:buChar char="•"/>
            </a:pPr>
            <a:r>
              <a:rPr lang="en-US" sz="1800" u="sng" dirty="0"/>
              <a:t>Applications under §6411(a)</a:t>
            </a:r>
            <a:r>
              <a:rPr lang="en-US" sz="1800" dirty="0"/>
              <a:t>.  </a:t>
            </a:r>
          </a:p>
          <a:p>
            <a:pPr lvl="1">
              <a:spcBef>
                <a:spcPts val="1200"/>
              </a:spcBef>
            </a:pPr>
            <a:r>
              <a:rPr lang="en-US" u="sng" dirty="0"/>
              <a:t>NOLs arising in taxable years beginning after December 31, 2017</a:t>
            </a:r>
            <a:r>
              <a:rPr lang="en-US" dirty="0"/>
              <a:t>. Taxpayers with NOLs arising in taxable years beginning after December 31, 2017, may consult Notice 2020-26 for procedures on how to file applications under §6411(a) for taxable years that may otherwise be outside of the period for filing such applications.</a:t>
            </a:r>
          </a:p>
          <a:p>
            <a:pPr marL="257175" indent="-257175">
              <a:buFont typeface="Arial" panose="020B0604020202020204" pitchFamily="34" charset="0"/>
              <a:buChar char="•"/>
            </a:pPr>
            <a:endParaRPr lang="en-US" sz="2000" dirty="0"/>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2020-24</a:t>
            </a:r>
            <a:br>
              <a:rPr lang="en-US" b="1" dirty="0"/>
            </a:br>
            <a:r>
              <a:rPr lang="en-US" b="1" dirty="0"/>
              <a:t>NOLs</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37</a:t>
            </a:fld>
            <a:endParaRPr lang="en-US" dirty="0">
              <a:solidFill>
                <a:srgbClr val="262626"/>
              </a:solidFill>
              <a:cs typeface="Times New Roman" charset="0"/>
            </a:endParaRPr>
          </a:p>
        </p:txBody>
      </p:sp>
    </p:spTree>
    <p:extLst>
      <p:ext uri="{BB962C8B-B14F-4D97-AF65-F5344CB8AC3E}">
        <p14:creationId xmlns:p14="http://schemas.microsoft.com/office/powerpoint/2010/main" val="4057083229"/>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1685108"/>
            <a:ext cx="11582400" cy="1188720"/>
          </a:xfrm>
          <a:noFill/>
          <a:ln w="9525">
            <a:noFill/>
            <a:miter lim="800000"/>
            <a:headEnd/>
            <a:tailEnd/>
          </a:ln>
        </p:spPr>
        <p:txBody>
          <a:bodyPr vert="horz" wrap="square" lIns="91440" tIns="45720" rIns="91440" bIns="45720" numCol="1" anchor="ctr" anchorCtr="0" compatLnSpc="1">
            <a:prstTxWarp prst="textNoShape">
              <a:avLst/>
            </a:prstTxWarp>
            <a:normAutofit fontScale="90000"/>
          </a:bodyPr>
          <a:lstStyle/>
          <a:p>
            <a:pPr algn="ctr"/>
            <a:r>
              <a:rPr lang="en-US" b="1" dirty="0"/>
              <a:t>Notice 2020-26</a:t>
            </a:r>
            <a:br>
              <a:rPr lang="en-US" b="1" dirty="0"/>
            </a:br>
            <a:r>
              <a:rPr lang="en-US" b="1" dirty="0"/>
              <a:t>Extension of Time to File Refund Claim </a:t>
            </a:r>
            <a:br>
              <a:rPr lang="en-US" b="1" dirty="0"/>
            </a:br>
            <a:r>
              <a:rPr lang="en-US" b="1" dirty="0"/>
              <a:t>and Using MTC C.F. in 2018</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38</a:t>
            </a:fld>
            <a:endParaRPr lang="en-US" dirty="0">
              <a:solidFill>
                <a:srgbClr val="262626"/>
              </a:solidFill>
              <a:cs typeface="Times New Roman" charset="0"/>
            </a:endParaRPr>
          </a:p>
        </p:txBody>
      </p:sp>
    </p:spTree>
    <p:extLst>
      <p:ext uri="{BB962C8B-B14F-4D97-AF65-F5344CB8AC3E}">
        <p14:creationId xmlns:p14="http://schemas.microsoft.com/office/powerpoint/2010/main" val="3338017590"/>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676400"/>
            <a:ext cx="10172414" cy="4214044"/>
          </a:xfrm>
        </p:spPr>
        <p:txBody>
          <a:bodyPr/>
          <a:lstStyle/>
          <a:p>
            <a:pPr>
              <a:buFont typeface="Arial" panose="020B0604020202020204" pitchFamily="34" charset="0"/>
              <a:buChar char="•"/>
            </a:pPr>
            <a:r>
              <a:rPr lang="en-US" sz="1800" dirty="0"/>
              <a:t>Notice 2020-26 provides relief for certain taxpayers to allow them to take advantage of amendments made to the net operating loss (NOL) provisions set forth in §172 by Sec. 2303 of the CARES Act. </a:t>
            </a:r>
          </a:p>
          <a:p>
            <a:pPr lvl="1"/>
            <a:r>
              <a:rPr lang="en-US" dirty="0"/>
              <a:t>Specifically, Notice 2020-26 extends the deadline for filing an application for a tentative carryback adjustment under §6411 with respect to the carryback of an NOL that arose in any taxable year that began during calendar year 2018 and that ended on or before June 30, 2019.</a:t>
            </a:r>
          </a:p>
          <a:p>
            <a:pPr marL="257175" indent="-257175">
              <a:buFont typeface="Arial" panose="020B0604020202020204" pitchFamily="34" charset="0"/>
              <a:buChar char="•"/>
            </a:pPr>
            <a:endParaRPr lang="en-US" dirty="0"/>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Notice 2020-26</a:t>
            </a:r>
            <a:br>
              <a:rPr lang="en-US" b="1" dirty="0"/>
            </a:br>
            <a:r>
              <a:rPr lang="en-US" b="1" dirty="0"/>
              <a:t>Refund Claim</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39</a:t>
            </a:fld>
            <a:endParaRPr lang="en-US" dirty="0">
              <a:solidFill>
                <a:srgbClr val="262626"/>
              </a:solidFill>
              <a:cs typeface="Times New Roman" charset="0"/>
            </a:endParaRPr>
          </a:p>
        </p:txBody>
      </p:sp>
    </p:spTree>
    <p:extLst>
      <p:ext uri="{BB962C8B-B14F-4D97-AF65-F5344CB8AC3E}">
        <p14:creationId xmlns:p14="http://schemas.microsoft.com/office/powerpoint/2010/main" val="178208595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3360" y="1561011"/>
            <a:ext cx="11582400" cy="1188720"/>
          </a:xfrm>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2020-23</a:t>
            </a:r>
            <a:br>
              <a:rPr lang="en-US" b="1" dirty="0"/>
            </a:br>
            <a:r>
              <a:rPr lang="en-US" b="1" dirty="0"/>
              <a:t>BBA Partnership Returns</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4</a:t>
            </a:fld>
            <a:endParaRPr lang="en-US" dirty="0">
              <a:solidFill>
                <a:srgbClr val="262626"/>
              </a:solidFill>
              <a:cs typeface="Times New Roman" charset="0"/>
            </a:endParaRPr>
          </a:p>
        </p:txBody>
      </p:sp>
    </p:spTree>
    <p:extLst>
      <p:ext uri="{BB962C8B-B14F-4D97-AF65-F5344CB8AC3E}">
        <p14:creationId xmlns:p14="http://schemas.microsoft.com/office/powerpoint/2010/main" val="2011018738"/>
      </p:ext>
    </p:extLst>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lvl="1"/>
            <a:r>
              <a:rPr lang="en-US" dirty="0"/>
              <a:t>Notice 2020-26 deals with the following two situations:</a:t>
            </a:r>
          </a:p>
          <a:p>
            <a:pPr lvl="2"/>
            <a:r>
              <a:rPr lang="en-US" sz="1800" dirty="0"/>
              <a:t>Where a taxpayer has an NOL that arose in a taxable year that began in 2018 and that ended before June 30, 2019;</a:t>
            </a:r>
          </a:p>
          <a:p>
            <a:pPr lvl="2"/>
            <a:r>
              <a:rPr lang="en-US" sz="1800" dirty="0"/>
              <a:t>Where a C corporation makes an election to receive 100% of its MTC carryforward in its taxable year beginning in 2018.</a:t>
            </a:r>
          </a:p>
          <a:p>
            <a:pPr marL="257175" indent="-257175">
              <a:buFont typeface="Arial" panose="020B0604020202020204" pitchFamily="34" charset="0"/>
              <a:buChar char="•"/>
            </a:pPr>
            <a:endParaRPr lang="en-US" sz="1500" dirty="0"/>
          </a:p>
        </p:txBody>
      </p:sp>
      <p:sp>
        <p:nvSpPr>
          <p:cNvPr id="3" name="Title 2"/>
          <p:cNvSpPr>
            <a:spLocks noGrp="1"/>
          </p:cNvSpPr>
          <p:nvPr>
            <p:ph type="title"/>
          </p:nvPr>
        </p:nvSpPr>
        <p:spPr/>
        <p:txBody>
          <a:bodyPr/>
          <a:lstStyle/>
          <a:p>
            <a:pPr algn="ctr"/>
            <a:r>
              <a:rPr lang="en-US" b="1" dirty="0"/>
              <a:t>Notice 2020-26</a:t>
            </a:r>
            <a:br>
              <a:rPr lang="en-US" b="1" dirty="0"/>
            </a:br>
            <a:r>
              <a:rPr lang="en-US" b="1" dirty="0"/>
              <a:t>Refund Claim</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40</a:t>
            </a:fld>
            <a:endParaRPr lang="en-US" dirty="0">
              <a:solidFill>
                <a:srgbClr val="262626"/>
              </a:solidFill>
              <a:cs typeface="Times New Roman" charset="0"/>
            </a:endParaRPr>
          </a:p>
        </p:txBody>
      </p:sp>
    </p:spTree>
    <p:extLst>
      <p:ext uri="{BB962C8B-B14F-4D97-AF65-F5344CB8AC3E}">
        <p14:creationId xmlns:p14="http://schemas.microsoft.com/office/powerpoint/2010/main" val="4219194285"/>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69277" y="1676400"/>
            <a:ext cx="10070123" cy="4518844"/>
          </a:xfrm>
        </p:spPr>
        <p:txBody>
          <a:bodyPr/>
          <a:lstStyle/>
          <a:p>
            <a:pPr>
              <a:buFont typeface="Arial" panose="020B0604020202020204" pitchFamily="34" charset="0"/>
              <a:buChar char="•"/>
            </a:pPr>
            <a:r>
              <a:rPr lang="en-US" sz="1800" u="sng" dirty="0"/>
              <a:t>Extension of Time to File</a:t>
            </a:r>
            <a:r>
              <a:rPr lang="en-US" sz="1800" dirty="0"/>
              <a:t>.</a:t>
            </a:r>
          </a:p>
          <a:p>
            <a:pPr lvl="1"/>
            <a:r>
              <a:rPr lang="en-US" dirty="0"/>
              <a:t>The Department of the Treasury and the IRS grant a six-month extension of time to file Form 1045 or Form 1139, as applicable, to taxpayers that have an NOL that arose in a taxable year that began during calendar year 2018 and that ended on or before June 30, 2019. This extension of time is limited to requesting a tentative refund to carry back an NOL and does not extend the time to carry back any other item.</a:t>
            </a:r>
          </a:p>
          <a:p>
            <a:pPr marL="257175" lvl="1" indent="-257175">
              <a:buFont typeface="Arial" panose="020B0604020202020204" pitchFamily="34" charset="0"/>
              <a:buChar char="•"/>
            </a:pPr>
            <a:endParaRPr lang="en-US" sz="1350" dirty="0"/>
          </a:p>
          <a:p>
            <a:pPr marL="257175" indent="-257175">
              <a:buFont typeface="Arial" panose="020B0604020202020204" pitchFamily="34" charset="0"/>
              <a:buChar char="•"/>
            </a:pPr>
            <a:endParaRPr lang="en-US" sz="1650" dirty="0"/>
          </a:p>
        </p:txBody>
      </p:sp>
      <p:sp>
        <p:nvSpPr>
          <p:cNvPr id="3" name="Title 2"/>
          <p:cNvSpPr>
            <a:spLocks noGrp="1"/>
          </p:cNvSpPr>
          <p:nvPr>
            <p:ph type="title"/>
          </p:nvPr>
        </p:nvSpPr>
        <p:spPr/>
        <p:txBody>
          <a:bodyPr/>
          <a:lstStyle/>
          <a:p>
            <a:pPr algn="ctr"/>
            <a:r>
              <a:rPr lang="en-US" b="1" dirty="0"/>
              <a:t>Notice 2020-26</a:t>
            </a:r>
            <a:br>
              <a:rPr lang="en-US" b="1" dirty="0"/>
            </a:br>
            <a:r>
              <a:rPr lang="en-US" b="1" dirty="0"/>
              <a:t>Refund Claim</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41</a:t>
            </a:fld>
            <a:endParaRPr lang="en-US" dirty="0">
              <a:solidFill>
                <a:srgbClr val="262626"/>
              </a:solidFill>
              <a:cs typeface="Times New Roman" charset="0"/>
            </a:endParaRPr>
          </a:p>
        </p:txBody>
      </p:sp>
    </p:spTree>
    <p:extLst>
      <p:ext uri="{BB962C8B-B14F-4D97-AF65-F5344CB8AC3E}">
        <p14:creationId xmlns:p14="http://schemas.microsoft.com/office/powerpoint/2010/main" val="2237362336"/>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524000"/>
            <a:ext cx="10134600" cy="4800600"/>
          </a:xfrm>
        </p:spPr>
        <p:txBody>
          <a:bodyPr/>
          <a:lstStyle/>
          <a:p>
            <a:pPr>
              <a:buFont typeface="Arial" panose="020B0604020202020204" pitchFamily="34" charset="0"/>
              <a:buChar char="•"/>
            </a:pPr>
            <a:r>
              <a:rPr lang="en-US" sz="1800" u="sng" dirty="0"/>
              <a:t>Extension of Time to File</a:t>
            </a:r>
            <a:r>
              <a:rPr lang="en-US" sz="1800" dirty="0"/>
              <a:t>.</a:t>
            </a:r>
          </a:p>
          <a:p>
            <a:pPr lvl="1"/>
            <a:r>
              <a:rPr lang="en-US" dirty="0"/>
              <a:t>For example, in the case of an NOL that arose in a taxable year ending on December 31, 2018, a taxpayer normally would have until December 31, 2019, to file the Form 1045 or Form 1139, as applicable, but due to this relief, will now have until June 30, 2020, to file the Form 1045 or Form 1139, as applicable. </a:t>
            </a:r>
          </a:p>
          <a:p>
            <a:pPr lvl="1"/>
            <a:r>
              <a:rPr lang="en-US" dirty="0"/>
              <a:t>For this same taxpayer, if the taxpayer is a corporation, the deadline to claim a minimum tax credit described in §53(e)(5) is December 30, 2020, but in order to file one application for a tentative refund and claim both the NOL carryback and the minimum tax credit at the same time, the taxpayer must do so by the earlier of the two deadlines. </a:t>
            </a:r>
          </a:p>
          <a:p>
            <a:pPr>
              <a:buFont typeface="Arial" panose="020B0604020202020204" pitchFamily="34" charset="0"/>
              <a:buChar char="•"/>
            </a:pPr>
            <a:endParaRPr lang="en-US" sz="2000" dirty="0"/>
          </a:p>
        </p:txBody>
      </p:sp>
      <p:sp>
        <p:nvSpPr>
          <p:cNvPr id="3" name="Title 2"/>
          <p:cNvSpPr>
            <a:spLocks noGrp="1"/>
          </p:cNvSpPr>
          <p:nvPr>
            <p:ph type="title"/>
          </p:nvPr>
        </p:nvSpPr>
        <p:spPr/>
        <p:txBody>
          <a:bodyPr/>
          <a:lstStyle/>
          <a:p>
            <a:pPr algn="ctr"/>
            <a:r>
              <a:rPr lang="en-US" b="1" dirty="0"/>
              <a:t>Notice 2020-26</a:t>
            </a:r>
            <a:br>
              <a:rPr lang="en-US" b="1" dirty="0"/>
            </a:br>
            <a:r>
              <a:rPr lang="en-US" b="1" dirty="0"/>
              <a:t>Refund Claim</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42</a:t>
            </a:fld>
            <a:endParaRPr lang="en-US" dirty="0">
              <a:solidFill>
                <a:srgbClr val="262626"/>
              </a:solidFill>
              <a:cs typeface="Times New Roman" charset="0"/>
            </a:endParaRPr>
          </a:p>
        </p:txBody>
      </p:sp>
    </p:spTree>
    <p:extLst>
      <p:ext uri="{BB962C8B-B14F-4D97-AF65-F5344CB8AC3E}">
        <p14:creationId xmlns:p14="http://schemas.microsoft.com/office/powerpoint/2010/main" val="700689555"/>
      </p:ext>
    </p:extLst>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600200"/>
            <a:ext cx="10134600" cy="4648200"/>
          </a:xfrm>
        </p:spPr>
        <p:txBody>
          <a:bodyPr/>
          <a:lstStyle/>
          <a:p>
            <a:pPr>
              <a:buFont typeface="Arial" panose="020B0604020202020204" pitchFamily="34" charset="0"/>
              <a:buChar char="•"/>
            </a:pPr>
            <a:r>
              <a:rPr lang="en-US" sz="1800" b="1" u="sng" dirty="0"/>
              <a:t>Extension of Time to File</a:t>
            </a:r>
            <a:r>
              <a:rPr lang="en-US" sz="1800" b="1" dirty="0"/>
              <a:t>.</a:t>
            </a:r>
          </a:p>
          <a:p>
            <a:pPr lvl="1"/>
            <a:r>
              <a:rPr lang="en-US" b="1" dirty="0"/>
              <a:t>To take advantage of the extension of time for requesting a tentative refund based on an NOL carryback, the taxpayer must perform the following actions: </a:t>
            </a:r>
          </a:p>
          <a:p>
            <a:pPr lvl="2"/>
            <a:r>
              <a:rPr lang="en-US" sz="1800" dirty="0"/>
              <a:t>File the applicable form no later than 18 months after the close of the taxable year in which the NOL arose (that is, no later than June 30, 2020, for a taxable year ending December 31, 2018); and </a:t>
            </a:r>
          </a:p>
          <a:p>
            <a:pPr lvl="2"/>
            <a:r>
              <a:rPr lang="en-US" sz="1800" dirty="0"/>
              <a:t>Include on the top of the applicable form “Notice 2020-26, Extension of Time to File Application for Tentative Carryback Adjustment.”</a:t>
            </a:r>
          </a:p>
          <a:p>
            <a:pPr>
              <a:buFont typeface="Arial" panose="020B0604020202020204" pitchFamily="34" charset="0"/>
              <a:buChar char="•"/>
            </a:pPr>
            <a:endParaRPr lang="en-US" sz="1600" dirty="0"/>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Notice 2020-26</a:t>
            </a:r>
            <a:br>
              <a:rPr lang="en-US" b="1" dirty="0"/>
            </a:br>
            <a:r>
              <a:rPr lang="en-US" b="1" dirty="0"/>
              <a:t>Refund Claim</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43</a:t>
            </a:fld>
            <a:endParaRPr lang="en-US" dirty="0">
              <a:solidFill>
                <a:srgbClr val="262626"/>
              </a:solidFill>
              <a:cs typeface="Times New Roman" charset="0"/>
            </a:endParaRPr>
          </a:p>
        </p:txBody>
      </p:sp>
    </p:spTree>
    <p:extLst>
      <p:ext uri="{BB962C8B-B14F-4D97-AF65-F5344CB8AC3E}">
        <p14:creationId xmlns:p14="http://schemas.microsoft.com/office/powerpoint/2010/main" val="3260602050"/>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quarter" idx="11"/>
          </p:nvPr>
        </p:nvPicPr>
        <p:blipFill>
          <a:blip r:embed="rId2"/>
          <a:stretch>
            <a:fillRect/>
          </a:stretch>
        </p:blipFill>
        <p:spPr>
          <a:xfrm>
            <a:off x="4258491" y="2187426"/>
            <a:ext cx="4023360" cy="4202924"/>
          </a:xfrm>
          <a:prstGeom prst="rect">
            <a:avLst/>
          </a:prstGeom>
        </p:spPr>
      </p:pic>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Notice 2020-26</a:t>
            </a:r>
            <a:br>
              <a:rPr lang="en-US" b="1" dirty="0"/>
            </a:br>
            <a:r>
              <a:rPr lang="en-US" b="1" dirty="0"/>
              <a:t>Refund Claim</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44</a:t>
            </a:fld>
            <a:endParaRPr lang="en-US" dirty="0">
              <a:solidFill>
                <a:srgbClr val="262626"/>
              </a:solidFill>
              <a:cs typeface="Times New Roman" charset="0"/>
            </a:endParaRPr>
          </a:p>
        </p:txBody>
      </p:sp>
      <p:sp>
        <p:nvSpPr>
          <p:cNvPr id="6" name="TextBox 5"/>
          <p:cNvSpPr txBox="1"/>
          <p:nvPr/>
        </p:nvSpPr>
        <p:spPr>
          <a:xfrm>
            <a:off x="3553097" y="1613263"/>
            <a:ext cx="5218612" cy="369332"/>
          </a:xfrm>
          <a:prstGeom prst="rect">
            <a:avLst/>
          </a:prstGeom>
          <a:noFill/>
        </p:spPr>
        <p:txBody>
          <a:bodyPr wrap="square" rtlCol="0">
            <a:spAutoFit/>
          </a:bodyPr>
          <a:lstStyle/>
          <a:p>
            <a:r>
              <a:rPr lang="en-US" dirty="0">
                <a:latin typeface="Calibri" panose="020F0502020204030204" pitchFamily="34" charset="0"/>
              </a:rPr>
              <a:t>Fax # 844-249-6327</a:t>
            </a:r>
          </a:p>
        </p:txBody>
      </p:sp>
    </p:spTree>
    <p:extLst>
      <p:ext uri="{BB962C8B-B14F-4D97-AF65-F5344CB8AC3E}">
        <p14:creationId xmlns:p14="http://schemas.microsoft.com/office/powerpoint/2010/main" val="1981998658"/>
      </p:ext>
    </p:extLst>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1828800"/>
            <a:ext cx="11582400" cy="1188720"/>
          </a:xfrm>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dirty="0"/>
              <a:t>Rev. Proc. 2020-25</a:t>
            </a:r>
            <a:br>
              <a:rPr lang="en-US" dirty="0"/>
            </a:br>
            <a:r>
              <a:rPr lang="en-US" dirty="0"/>
              <a:t>Options for QIP</a:t>
            </a:r>
            <a:endParaRPr lang="en-US" b="1" dirty="0"/>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45</a:t>
            </a:fld>
            <a:endParaRPr lang="en-US" dirty="0">
              <a:solidFill>
                <a:srgbClr val="262626"/>
              </a:solidFill>
              <a:cs typeface="Times New Roman" charset="0"/>
            </a:endParaRPr>
          </a:p>
        </p:txBody>
      </p:sp>
    </p:spTree>
    <p:extLst>
      <p:ext uri="{BB962C8B-B14F-4D97-AF65-F5344CB8AC3E}">
        <p14:creationId xmlns:p14="http://schemas.microsoft.com/office/powerpoint/2010/main" val="2489815761"/>
      </p:ext>
    </p:extLst>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600200"/>
            <a:ext cx="10134600" cy="4267200"/>
          </a:xfrm>
        </p:spPr>
        <p:txBody>
          <a:bodyPr/>
          <a:lstStyle/>
          <a:p>
            <a:pPr>
              <a:lnSpc>
                <a:spcPct val="87000"/>
              </a:lnSpc>
              <a:buFont typeface="Arial" panose="020B0604020202020204" pitchFamily="34" charset="0"/>
              <a:buChar char="•"/>
            </a:pPr>
            <a:r>
              <a:rPr lang="en-US" sz="1800" b="1" dirty="0"/>
              <a:t>Bonus Depreciation. </a:t>
            </a:r>
            <a:r>
              <a:rPr lang="en-US" sz="1800" dirty="0"/>
              <a:t>Rev. Proc. 2020-25 allows a taxpayer to change its depreciation under §168 for qualified improvement property placed in service by the taxpayer after December 31, 2017, in its tax year ending in 2018, 2019, or 2020.</a:t>
            </a:r>
          </a:p>
          <a:p>
            <a:pPr>
              <a:lnSpc>
                <a:spcPct val="87000"/>
              </a:lnSpc>
              <a:buFont typeface="Arial" panose="020B0604020202020204" pitchFamily="34" charset="0"/>
              <a:buChar char="•"/>
            </a:pPr>
            <a:r>
              <a:rPr lang="en-US" sz="1800" dirty="0"/>
              <a:t>Rev. Proc. 2020-25 provides that a taxpayer changing the depreciation of qualified improvement property to the depreciation method, recovery period, and convention required by statutory amendments made by the CARES Act is changing from an impermissible method of accounting to a permissible method of accounting. </a:t>
            </a:r>
          </a:p>
          <a:p>
            <a:pPr lvl="1">
              <a:lnSpc>
                <a:spcPct val="87000"/>
              </a:lnSpc>
              <a:spcBef>
                <a:spcPts val="1200"/>
              </a:spcBef>
            </a:pPr>
            <a:r>
              <a:rPr lang="en-US" dirty="0"/>
              <a:t>Similarly, a change from not claiming to claiming the additional first-year depreciation deduction under §168(k) for qualified improvement property that is within the scope of Rev. Proc. 2020-25 and is eligible for the additional first-year depreciation deduction is a change from an impermissible method of accounting to a permissible method of accounting.</a:t>
            </a:r>
          </a:p>
          <a:p>
            <a:pPr marL="0" indent="0">
              <a:buNone/>
            </a:pPr>
            <a:endParaRPr lang="en-US" sz="2000" dirty="0"/>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2020-25</a:t>
            </a:r>
            <a:br>
              <a:rPr lang="en-US" b="1" dirty="0"/>
            </a:br>
            <a:r>
              <a:rPr lang="en-US" b="1" dirty="0"/>
              <a:t>Options for QIP</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46</a:t>
            </a:fld>
            <a:endParaRPr lang="en-US" dirty="0">
              <a:solidFill>
                <a:srgbClr val="262626"/>
              </a:solidFill>
              <a:cs typeface="Times New Roman" charset="0"/>
            </a:endParaRPr>
          </a:p>
        </p:txBody>
      </p:sp>
    </p:spTree>
    <p:extLst>
      <p:ext uri="{BB962C8B-B14F-4D97-AF65-F5344CB8AC3E}">
        <p14:creationId xmlns:p14="http://schemas.microsoft.com/office/powerpoint/2010/main" val="3611261844"/>
      </p:ext>
    </p:extLst>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600200"/>
            <a:ext cx="10134600" cy="3600450"/>
          </a:xfrm>
        </p:spPr>
        <p:txBody>
          <a:bodyPr/>
          <a:lstStyle/>
          <a:p>
            <a:pPr lvl="1">
              <a:lnSpc>
                <a:spcPct val="87000"/>
              </a:lnSpc>
              <a:spcBef>
                <a:spcPts val="1200"/>
              </a:spcBef>
            </a:pPr>
            <a:r>
              <a:rPr lang="en-US" dirty="0"/>
              <a:t>A taxpayer may change from the impermissible method of determining depreciation to the permissible method by filing a Form 3115, “Application for Change in Accounting Method,” an amended income tax return, or an administrative adjustment request. (If the taxpayer files a Form 3115, the method change is DCN 244 and qualifies for automatic consent. There is no fee charged.)</a:t>
            </a:r>
          </a:p>
          <a:p>
            <a:pPr marL="0" indent="0">
              <a:buNone/>
            </a:pPr>
            <a:endParaRPr lang="en-US" sz="2000" dirty="0"/>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2020-25</a:t>
            </a:r>
            <a:br>
              <a:rPr lang="en-US" b="1" dirty="0"/>
            </a:br>
            <a:r>
              <a:rPr lang="en-US" b="1" dirty="0"/>
              <a:t>Options for QIP</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47</a:t>
            </a:fld>
            <a:endParaRPr lang="en-US" dirty="0">
              <a:solidFill>
                <a:srgbClr val="262626"/>
              </a:solidFill>
              <a:cs typeface="Times New Roman" charset="0"/>
            </a:endParaRPr>
          </a:p>
        </p:txBody>
      </p:sp>
    </p:spTree>
    <p:extLst>
      <p:ext uri="{BB962C8B-B14F-4D97-AF65-F5344CB8AC3E}">
        <p14:creationId xmlns:p14="http://schemas.microsoft.com/office/powerpoint/2010/main" val="2810925038"/>
      </p:ext>
    </p:extLst>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600200"/>
            <a:ext cx="10123141" cy="3600450"/>
          </a:xfrm>
        </p:spPr>
        <p:txBody>
          <a:bodyPr/>
          <a:lstStyle/>
          <a:p>
            <a:pPr>
              <a:buFont typeface="Arial" panose="020B0604020202020204" pitchFamily="34" charset="0"/>
              <a:buChar char="•"/>
            </a:pPr>
            <a:r>
              <a:rPr lang="en-US" sz="1800" b="1" dirty="0"/>
              <a:t>Rev. Proc. 2020-25 also generally allows a taxpayer to make a late election, or to revoke or withdraw an election under §168(g)(7), (k)(5), (k)(7), or (k)(10) for the taxpayer’s 2018, 2019, or 2020 tax year, by filing either:</a:t>
            </a:r>
          </a:p>
          <a:p>
            <a:pPr lvl="1"/>
            <a:r>
              <a:rPr lang="en-US" dirty="0"/>
              <a:t>An amended federal income tax return or amended Form 1065, “U.S. Return of Partnership Income,” for the placed-in-service year of the property on or before October 15, 2021, but not later than the applicable period of limitations on assessment for the tax year for which the amended return is being filed; or</a:t>
            </a:r>
          </a:p>
          <a:p>
            <a:pPr lvl="1"/>
            <a:r>
              <a:rPr lang="en-US" dirty="0"/>
              <a:t>A Form 3115 with the taxpayer’s timely filed original federal income tax return or Form 1065 for the taxpayer’s first or second tax year succeeding the tax year in which the taxpayer placed the property in service, or that is filed on or after April 17, 2020, and on or before October 15, 2021. This method change also qualifies for the automatic consent procedures and is designated as a DCN 245.</a:t>
            </a:r>
          </a:p>
          <a:p>
            <a:pPr marL="0" indent="0">
              <a:buNone/>
            </a:pPr>
            <a:endParaRPr lang="en-US" sz="1800" dirty="0"/>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2020-25</a:t>
            </a:r>
            <a:br>
              <a:rPr lang="en-US" b="1" dirty="0"/>
            </a:br>
            <a:r>
              <a:rPr lang="en-US" b="1" dirty="0"/>
              <a:t>Options for QIP</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48</a:t>
            </a:fld>
            <a:endParaRPr lang="en-US" dirty="0">
              <a:solidFill>
                <a:srgbClr val="262626"/>
              </a:solidFill>
              <a:cs typeface="Times New Roman" charset="0"/>
            </a:endParaRPr>
          </a:p>
        </p:txBody>
      </p:sp>
    </p:spTree>
    <p:extLst>
      <p:ext uri="{BB962C8B-B14F-4D97-AF65-F5344CB8AC3E}">
        <p14:creationId xmlns:p14="http://schemas.microsoft.com/office/powerpoint/2010/main" val="364142468"/>
      </p:ext>
    </p:extLst>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600200"/>
            <a:ext cx="10143767" cy="4191000"/>
          </a:xfrm>
        </p:spPr>
        <p:txBody>
          <a:bodyPr/>
          <a:lstStyle/>
          <a:p>
            <a:pPr marL="257175" indent="-257175">
              <a:buFont typeface="Arial" panose="020B0604020202020204" pitchFamily="34" charset="0"/>
              <a:buChar char="•"/>
            </a:pPr>
            <a:r>
              <a:rPr lang="en-US" sz="1800" dirty="0"/>
              <a:t>Making a late election or revoking an election in accordance with Rev. Proc. 2020-25 is treated as a change in method of accounting for a limited period of time to which §§446(e) and 481 and the corresponding regulations apply. A taxpayer wanting to make a late election or revoke an election must use the automatic change procedures in Rev. Proc. 2015-13 or its successor. (</a:t>
            </a:r>
            <a:r>
              <a:rPr lang="en-US" sz="1800" i="1" dirty="0"/>
              <a:t>See</a:t>
            </a:r>
            <a:r>
              <a:rPr lang="en-US" sz="1800" dirty="0"/>
              <a:t> Rev. Proc. 2019-43 and Rev. Proc. 2019-33.)</a:t>
            </a:r>
          </a:p>
          <a:p>
            <a:pPr marL="257175" indent="-257175">
              <a:buFont typeface="Arial" panose="020B0604020202020204" pitchFamily="34" charset="0"/>
              <a:buChar char="•"/>
            </a:pPr>
            <a:endParaRPr lang="en-US" sz="1800" dirty="0"/>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2020-25</a:t>
            </a:r>
            <a:br>
              <a:rPr lang="en-US" b="1" dirty="0"/>
            </a:br>
            <a:r>
              <a:rPr lang="en-US" b="1" dirty="0"/>
              <a:t>Options for QIP</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49</a:t>
            </a:fld>
            <a:endParaRPr lang="en-US" dirty="0">
              <a:solidFill>
                <a:srgbClr val="262626"/>
              </a:solidFill>
              <a:cs typeface="Times New Roman" charset="0"/>
            </a:endParaRPr>
          </a:p>
        </p:txBody>
      </p:sp>
    </p:spTree>
    <p:extLst>
      <p:ext uri="{BB962C8B-B14F-4D97-AF65-F5344CB8AC3E}">
        <p14:creationId xmlns:p14="http://schemas.microsoft.com/office/powerpoint/2010/main" val="392794987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78069" y="1676400"/>
            <a:ext cx="10075654" cy="3600450"/>
          </a:xfrm>
        </p:spPr>
        <p:txBody>
          <a:bodyPr/>
          <a:lstStyle/>
          <a:p>
            <a:pPr marL="285750" indent="-285750">
              <a:buFont typeface="Arial" panose="020B0604020202020204" pitchFamily="34" charset="0"/>
              <a:buChar char="•"/>
            </a:pPr>
            <a:r>
              <a:rPr lang="en-US" sz="1800" dirty="0"/>
              <a:t>Beginning January 1, 2018, the TEFRA procedures that once governed audits of partnership tax returns were replaced with the Bipartisan Budget Act (BBA) procedures, unless the partnership elects out of the Centralized Partnership Audit Regime (CPAR).</a:t>
            </a:r>
          </a:p>
          <a:p>
            <a:pPr marL="285750" lvl="1" indent="-285750">
              <a:buFont typeface="Arial" panose="020B0604020202020204" pitchFamily="34" charset="0"/>
              <a:buChar char="•"/>
            </a:pPr>
            <a:r>
              <a:rPr lang="en-US" dirty="0"/>
              <a:t>The criteria to make the CPAR election can be found at I.R.C. §6221(b).</a:t>
            </a:r>
          </a:p>
          <a:p>
            <a:pPr marL="285750" lvl="1" indent="-285750">
              <a:buFont typeface="Arial" panose="020B0604020202020204" pitchFamily="34" charset="0"/>
              <a:buChar char="•"/>
            </a:pPr>
            <a:r>
              <a:rPr lang="en-US" dirty="0"/>
              <a:t>Partnerships that have not or cannot make that election are referred to as BBA partnerships.</a:t>
            </a:r>
          </a:p>
          <a:p>
            <a:pPr marL="285750" lvl="1" indent="-285750">
              <a:buFont typeface="Arial" panose="020B0604020202020204" pitchFamily="34" charset="0"/>
              <a:buChar char="•"/>
            </a:pPr>
            <a:r>
              <a:rPr lang="en-US" dirty="0"/>
              <a:t>The CARES Act provided a number of provisions friendly to partnerships; most notably, the long-awaited technical correction for Qualified Improvement Property (QIP) that makes such property eligible for 100% bonus depreciation. </a:t>
            </a:r>
          </a:p>
          <a:p>
            <a:pPr marL="285750" lvl="1" indent="-285750">
              <a:buFont typeface="Arial" panose="020B0604020202020204" pitchFamily="34" charset="0"/>
              <a:buChar char="•"/>
            </a:pPr>
            <a:r>
              <a:rPr lang="en-US" dirty="0"/>
              <a:t>The QIP change, among others in the CARES Act, is retroactive to 2018. Unfortunately, BBA partnerships are unable to file amended returns; as a result, barring relief, the only way for a BBA partnership could effectuate the positive changes of the CARES Act would be for the partnership to file an administrative adjustment request (AAR) pursuant to I.R.C. §6227. The AAR would be filed as part of the partnership’s 2020 tax return, and as a result, the partners would not reap the benefits of the changes made by the CARES Act until 2021. </a:t>
            </a:r>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2020-23</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5</a:t>
            </a:fld>
            <a:endParaRPr lang="en-US" dirty="0">
              <a:solidFill>
                <a:srgbClr val="262626"/>
              </a:solidFill>
              <a:cs typeface="Times New Roman" charset="0"/>
            </a:endParaRPr>
          </a:p>
        </p:txBody>
      </p:sp>
    </p:spTree>
    <p:extLst>
      <p:ext uri="{BB962C8B-B14F-4D97-AF65-F5344CB8AC3E}">
        <p14:creationId xmlns:p14="http://schemas.microsoft.com/office/powerpoint/2010/main" val="3524468984"/>
      </p:ext>
    </p:extLst>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908312"/>
            <a:ext cx="10134600" cy="3600450"/>
          </a:xfrm>
        </p:spPr>
        <p:txBody>
          <a:bodyPr/>
          <a:lstStyle/>
          <a:p>
            <a:pPr>
              <a:buFont typeface="Arial" panose="020B0604020202020204" pitchFamily="34" charset="0"/>
              <a:buChar char="•"/>
            </a:pPr>
            <a:r>
              <a:rPr lang="en-US" sz="1800" b="1" dirty="0"/>
              <a:t>Rev. Proc. 2020-25 also modifies Rev. Proc. 2015-56, the Remodel-Refresh Safe Harbor, </a:t>
            </a:r>
            <a:r>
              <a:rPr lang="en-US" sz="1800" dirty="0"/>
              <a:t>which allows a qualified taxpayer to treat a capital expenditure as QIP for property placed in service after December 31, 2017. Prior to the TCJA, the capital expenditure qualified as qualified restaurant property. Rev. Proc. 2020-25 also reinforces the provision that any capital expenditure which does not qualify as QIP is then characterized as nonresidential real property.</a:t>
            </a:r>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2020-25</a:t>
            </a:r>
            <a:br>
              <a:rPr lang="en-US" b="1" dirty="0"/>
            </a:br>
            <a:r>
              <a:rPr lang="en-US" b="1" dirty="0"/>
              <a:t>Options for QIP</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50</a:t>
            </a:fld>
            <a:endParaRPr lang="en-US" dirty="0">
              <a:solidFill>
                <a:srgbClr val="262626"/>
              </a:solidFill>
              <a:cs typeface="Times New Roman" charset="0"/>
            </a:endParaRPr>
          </a:p>
        </p:txBody>
      </p:sp>
    </p:spTree>
    <p:extLst>
      <p:ext uri="{BB962C8B-B14F-4D97-AF65-F5344CB8AC3E}">
        <p14:creationId xmlns:p14="http://schemas.microsoft.com/office/powerpoint/2010/main" val="1900633661"/>
      </p:ext>
    </p:extLst>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3360" y="1561011"/>
            <a:ext cx="11582400" cy="1188720"/>
          </a:xfrm>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Payroll Tax Deferrals Under the CARES Act</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51</a:t>
            </a:fld>
            <a:endParaRPr lang="en-US" dirty="0">
              <a:solidFill>
                <a:srgbClr val="262626"/>
              </a:solidFill>
              <a:cs typeface="Times New Roman" charset="0"/>
            </a:endParaRPr>
          </a:p>
        </p:txBody>
      </p:sp>
    </p:spTree>
    <p:extLst>
      <p:ext uri="{BB962C8B-B14F-4D97-AF65-F5344CB8AC3E}">
        <p14:creationId xmlns:p14="http://schemas.microsoft.com/office/powerpoint/2010/main" val="392044993"/>
      </p:ext>
    </p:extLst>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676400"/>
            <a:ext cx="10148923" cy="4613366"/>
          </a:xfrm>
        </p:spPr>
        <p:txBody>
          <a:bodyPr/>
          <a:lstStyle/>
          <a:p>
            <a:pPr marL="285750" indent="-285750">
              <a:buFont typeface="Arial" panose="020B0604020202020204" pitchFamily="34" charset="0"/>
              <a:buChar char="•"/>
            </a:pPr>
            <a:r>
              <a:rPr lang="en-US" sz="1800" dirty="0"/>
              <a:t>Section 2302 of the CARES Act allows employers to defer payment of the 6.2% employer-portion of the Social Security tax.</a:t>
            </a:r>
          </a:p>
          <a:p>
            <a:pPr marL="285750" indent="-285750">
              <a:buFont typeface="Arial" panose="020B0604020202020204" pitchFamily="34" charset="0"/>
              <a:buChar char="•"/>
            </a:pPr>
            <a:r>
              <a:rPr lang="en-US" sz="1800" dirty="0"/>
              <a:t>The period includes all taxes required to be deposited from March 27, 2020 to December 31, 2020.</a:t>
            </a:r>
          </a:p>
          <a:p>
            <a:pPr marL="285750" indent="-285750">
              <a:buFont typeface="Arial" panose="020B0604020202020204" pitchFamily="34" charset="0"/>
              <a:buChar char="•"/>
            </a:pPr>
            <a:r>
              <a:rPr lang="en-US" sz="1800" dirty="0"/>
              <a:t>This deferral is automatic and no election is required to be made.</a:t>
            </a:r>
          </a:p>
          <a:p>
            <a:pPr marL="285750" indent="-285750">
              <a:buFont typeface="Arial" panose="020B0604020202020204" pitchFamily="34" charset="0"/>
              <a:buChar char="•"/>
            </a:pPr>
            <a:r>
              <a:rPr lang="en-US" sz="1800" dirty="0"/>
              <a:t>The deferred Social Security taxes are due in two installments- 50% due on or before December 31, 2021, and the remaining amount due on or before December 31, 2022.</a:t>
            </a:r>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Payroll Tax Deferrals	</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52</a:t>
            </a:fld>
            <a:endParaRPr lang="en-US" dirty="0">
              <a:solidFill>
                <a:srgbClr val="262626"/>
              </a:solidFill>
              <a:cs typeface="Times New Roman" charset="0"/>
            </a:endParaRPr>
          </a:p>
        </p:txBody>
      </p:sp>
    </p:spTree>
    <p:extLst>
      <p:ext uri="{BB962C8B-B14F-4D97-AF65-F5344CB8AC3E}">
        <p14:creationId xmlns:p14="http://schemas.microsoft.com/office/powerpoint/2010/main" val="823269562"/>
      </p:ext>
    </p:extLst>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676400"/>
            <a:ext cx="10148923" cy="4613366"/>
          </a:xfrm>
        </p:spPr>
        <p:txBody>
          <a:bodyPr/>
          <a:lstStyle/>
          <a:p>
            <a:pPr marL="285750" indent="-285750">
              <a:buFont typeface="Arial" panose="020B0604020202020204" pitchFamily="34" charset="0"/>
              <a:buChar char="•"/>
            </a:pPr>
            <a:r>
              <a:rPr lang="en-US" sz="1800" dirty="0"/>
              <a:t>Reporting of the deferral will occur on Form 941 for the Quarters 2-4.</a:t>
            </a:r>
          </a:p>
          <a:p>
            <a:pPr marL="457200" lvl="2" indent="-285750">
              <a:buFont typeface="Arial" panose="020B0604020202020204" pitchFamily="34" charset="0"/>
              <a:buChar char="•"/>
            </a:pPr>
            <a:r>
              <a:rPr lang="en-US" sz="1800" dirty="0"/>
              <a:t>Draft instructions for Form 941 Quarters 2-4 were released on June 3, 2020.</a:t>
            </a:r>
          </a:p>
          <a:p>
            <a:pPr marL="285750" indent="-285750">
              <a:buFont typeface="Arial" panose="020B0604020202020204" pitchFamily="34" charset="0"/>
              <a:buChar char="•"/>
            </a:pPr>
            <a:r>
              <a:rPr lang="en-US" sz="1800" dirty="0"/>
              <a:t>Self-employed individuals may also take part in the deferral.</a:t>
            </a:r>
          </a:p>
          <a:p>
            <a:pPr marL="285750" lvl="1" indent="-285750">
              <a:buFont typeface="Arial" panose="020B0604020202020204" pitchFamily="34" charset="0"/>
              <a:buChar char="•"/>
            </a:pPr>
            <a:r>
              <a:rPr lang="en-US" dirty="0"/>
              <a:t>The deferral period for self-employed individuals is the same as for Form 941 filers, March 27, 2020 to December 31, 2020.</a:t>
            </a:r>
          </a:p>
          <a:p>
            <a:pPr marL="285750" lvl="1" indent="-285750">
              <a:buFont typeface="Arial" panose="020B0604020202020204" pitchFamily="34" charset="0"/>
              <a:buChar char="•"/>
            </a:pPr>
            <a:r>
              <a:rPr lang="en-US" dirty="0"/>
              <a:t>They may reduce their 1040-ES quarterly payments by an amount equal to 50% of the Social Security tax on net earnings from self-employment income.</a:t>
            </a:r>
          </a:p>
          <a:p>
            <a:pPr marL="285750" lvl="1" indent="-285750">
              <a:buFont typeface="Arial" panose="020B0604020202020204" pitchFamily="34" charset="0"/>
              <a:buChar char="•"/>
            </a:pPr>
            <a:r>
              <a:rPr lang="en-US" dirty="0"/>
              <a:t>Payment of the deferred portion of the self-employment taxes also occurs in 2021 and 2022.</a:t>
            </a:r>
          </a:p>
          <a:p>
            <a:pPr marL="285750" lvl="1" indent="-285750">
              <a:buFont typeface="Arial" panose="020B0604020202020204" pitchFamily="34" charset="0"/>
              <a:buChar char="•"/>
            </a:pPr>
            <a:endParaRPr lang="en-US" dirty="0"/>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Payroll Tax Deferrals	</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53</a:t>
            </a:fld>
            <a:endParaRPr lang="en-US" dirty="0">
              <a:solidFill>
                <a:srgbClr val="262626"/>
              </a:solidFill>
              <a:cs typeface="Times New Roman" charset="0"/>
            </a:endParaRPr>
          </a:p>
        </p:txBody>
      </p:sp>
    </p:spTree>
    <p:extLst>
      <p:ext uri="{BB962C8B-B14F-4D97-AF65-F5344CB8AC3E}">
        <p14:creationId xmlns:p14="http://schemas.microsoft.com/office/powerpoint/2010/main" val="1433530114"/>
      </p:ext>
    </p:extLst>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30823" y="1676400"/>
            <a:ext cx="10022900" cy="4613366"/>
          </a:xfrm>
        </p:spPr>
        <p:txBody>
          <a:bodyPr/>
          <a:lstStyle/>
          <a:p>
            <a:pPr marL="285750" indent="-285750">
              <a:buFont typeface="Arial" panose="020B0604020202020204" pitchFamily="34" charset="0"/>
              <a:buChar char="•"/>
            </a:pPr>
            <a:r>
              <a:rPr lang="en-US" sz="1800" dirty="0"/>
              <a:t>Deferral used in conjunction with PPP Loan:</a:t>
            </a:r>
          </a:p>
          <a:p>
            <a:pPr marL="285750" lvl="1" indent="-285750">
              <a:buFont typeface="Arial" panose="020B0604020202020204" pitchFamily="34" charset="0"/>
              <a:buChar char="•"/>
            </a:pPr>
            <a:r>
              <a:rPr lang="en-US" dirty="0"/>
              <a:t> Employers who have received a Paycheck Protection Program (PPP) loan and had amounts forgiven as provided in Section 1102 of the CARES Act, may now defer the 6.2 % of the employer’s portion of the Social Security Tax. This was not permitted until two weeks ago. </a:t>
            </a:r>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Payroll Tax Deferrals</a:t>
            </a:r>
            <a:r>
              <a:rPr lang="en-US" dirty="0"/>
              <a:t>	</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54</a:t>
            </a:fld>
            <a:endParaRPr lang="en-US" dirty="0">
              <a:solidFill>
                <a:srgbClr val="262626"/>
              </a:solidFill>
              <a:cs typeface="Times New Roman" charset="0"/>
            </a:endParaRPr>
          </a:p>
        </p:txBody>
      </p:sp>
    </p:spTree>
    <p:extLst>
      <p:ext uri="{BB962C8B-B14F-4D97-AF65-F5344CB8AC3E}">
        <p14:creationId xmlns:p14="http://schemas.microsoft.com/office/powerpoint/2010/main" val="2639701610"/>
      </p:ext>
    </p:extLst>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676400"/>
            <a:ext cx="10148923" cy="4613366"/>
          </a:xfrm>
        </p:spPr>
        <p:txBody>
          <a:bodyPr/>
          <a:lstStyle/>
          <a:p>
            <a:pPr marL="285750" indent="-285750">
              <a:buFont typeface="Arial" panose="020B0604020202020204" pitchFamily="34" charset="0"/>
              <a:buChar char="•"/>
            </a:pPr>
            <a:r>
              <a:rPr lang="en-US" sz="1800" dirty="0"/>
              <a:t>Deferral used in conjunction with Families First Coronavirus Relief Act and Employee Retention Credit:</a:t>
            </a:r>
          </a:p>
          <a:p>
            <a:pPr marL="285750" lvl="1" indent="-285750">
              <a:buFont typeface="Arial" panose="020B0604020202020204" pitchFamily="34" charset="0"/>
              <a:buChar char="•"/>
            </a:pPr>
            <a:r>
              <a:rPr lang="en-US" dirty="0"/>
              <a:t> The employer determines first the amount of the deferral of the Social Security taxes before taking into consideration amounts for the paid leave credit and the employee retention credit, advance payments, or any refunds with respect to these credits.</a:t>
            </a:r>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Payroll Tax Deferrals	</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55</a:t>
            </a:fld>
            <a:endParaRPr lang="en-US" dirty="0">
              <a:solidFill>
                <a:srgbClr val="262626"/>
              </a:solidFill>
              <a:cs typeface="Times New Roman" charset="0"/>
            </a:endParaRPr>
          </a:p>
        </p:txBody>
      </p:sp>
    </p:spTree>
    <p:extLst>
      <p:ext uri="{BB962C8B-B14F-4D97-AF65-F5344CB8AC3E}">
        <p14:creationId xmlns:p14="http://schemas.microsoft.com/office/powerpoint/2010/main" val="109595750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04800" y="1676400"/>
            <a:ext cx="10148923" cy="3600450"/>
          </a:xfrm>
        </p:spPr>
        <p:txBody>
          <a:bodyPr/>
          <a:lstStyle/>
          <a:p>
            <a:pPr marL="285750" indent="-285750">
              <a:buFont typeface="Arial" panose="020B0604020202020204" pitchFamily="34" charset="0"/>
              <a:buChar char="•"/>
            </a:pPr>
            <a:r>
              <a:rPr lang="en-US" sz="1800" dirty="0"/>
              <a:t>This revenue procedure provides relief to BBA partnerships by allowing them to file an amended return for tax years beginning in 2018 or 2019 </a:t>
            </a:r>
            <a:r>
              <a:rPr lang="en-US" sz="1800" b="1" dirty="0"/>
              <a:t>before September 30, 2020</a:t>
            </a:r>
            <a:r>
              <a:rPr lang="en-US" sz="1800" dirty="0"/>
              <a:t>.</a:t>
            </a:r>
          </a:p>
          <a:p>
            <a:pPr marL="285750" lvl="1" indent="-285750">
              <a:buFont typeface="Arial" panose="020B0604020202020204" pitchFamily="34" charset="0"/>
              <a:buChar char="•"/>
            </a:pPr>
            <a:r>
              <a:rPr lang="en-US" dirty="0"/>
              <a:t>Note- The BBA partnership is still subject to the audit procedures that were established by the BBA (partnership level audit and liability).</a:t>
            </a:r>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2020-23</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6</a:t>
            </a:fld>
            <a:endParaRPr lang="en-US" dirty="0">
              <a:solidFill>
                <a:srgbClr val="262626"/>
              </a:solidFill>
              <a:cs typeface="Times New Roman" charset="0"/>
            </a:endParaRPr>
          </a:p>
        </p:txBody>
      </p:sp>
    </p:spTree>
    <p:extLst>
      <p:ext uri="{BB962C8B-B14F-4D97-AF65-F5344CB8AC3E}">
        <p14:creationId xmlns:p14="http://schemas.microsoft.com/office/powerpoint/2010/main" val="42900983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69277" y="1676400"/>
            <a:ext cx="10084446" cy="3600450"/>
          </a:xfrm>
        </p:spPr>
        <p:txBody>
          <a:bodyPr/>
          <a:lstStyle/>
          <a:p>
            <a:pPr marL="285750" indent="-285750">
              <a:buFont typeface="Arial" panose="020B0604020202020204" pitchFamily="34" charset="0"/>
              <a:buChar char="•"/>
            </a:pPr>
            <a:r>
              <a:rPr lang="en-US" dirty="0"/>
              <a:t>Section 3 and 4 of the revenue procedure provides specific instructions regarding the filing of the amended return. The notable items are:</a:t>
            </a:r>
          </a:p>
          <a:p>
            <a:pPr marL="457200" lvl="2" indent="-285750">
              <a:buFont typeface="Arial" panose="020B0604020202020204" pitchFamily="34" charset="0"/>
              <a:buChar char="•"/>
            </a:pPr>
            <a:r>
              <a:rPr lang="en-US" sz="1400" dirty="0"/>
              <a:t>BBA partnerships can amend Form 1065 and associated K-1s for the taxable years beginning in 2018 and 2019, prior to the issuance of this revenue procedure </a:t>
            </a:r>
            <a:r>
              <a:rPr lang="en-US" sz="1400" b="1" u="sng" dirty="0"/>
              <a:t>by September 30, 2020</a:t>
            </a:r>
            <a:r>
              <a:rPr lang="en-US" sz="1400" dirty="0"/>
              <a:t>.</a:t>
            </a:r>
          </a:p>
          <a:p>
            <a:pPr marL="457200" lvl="2" indent="-285750">
              <a:buFont typeface="Arial" panose="020B0604020202020204" pitchFamily="34" charset="0"/>
              <a:buChar char="•"/>
            </a:pPr>
            <a:r>
              <a:rPr lang="en-US" sz="1400" dirty="0"/>
              <a:t>The “amended return” box must be checked.</a:t>
            </a:r>
          </a:p>
          <a:p>
            <a:pPr marL="457200" lvl="2" indent="-285750">
              <a:buFont typeface="Arial" panose="020B0604020202020204" pitchFamily="34" charset="0"/>
              <a:buChar char="•"/>
            </a:pPr>
            <a:r>
              <a:rPr lang="en-US" sz="1400" dirty="0"/>
              <a:t>The Form 1065 must clearly indicate it is using this revenue procedure. Write “Filed Pursuant to Rev </a:t>
            </a:r>
            <a:r>
              <a:rPr lang="en-US" sz="1400" dirty="0" err="1"/>
              <a:t>Proc</a:t>
            </a:r>
            <a:r>
              <a:rPr lang="en-US" sz="1400" dirty="0"/>
              <a:t> 2020-23” at the top of the form 1065, and attach a statement to each K-1 with the same notation.</a:t>
            </a:r>
          </a:p>
          <a:p>
            <a:pPr marL="457200" lvl="2" indent="-285750">
              <a:buFont typeface="Arial" panose="020B0604020202020204" pitchFamily="34" charset="0"/>
              <a:buChar char="•"/>
            </a:pPr>
            <a:r>
              <a:rPr lang="en-US" sz="1400" dirty="0"/>
              <a:t>This can be e-filed or paper-filed.</a:t>
            </a:r>
          </a:p>
          <a:p>
            <a:pPr marL="457200" lvl="2" indent="-285750">
              <a:buFont typeface="Arial" panose="020B0604020202020204" pitchFamily="34" charset="0"/>
              <a:buChar char="•"/>
            </a:pPr>
            <a:r>
              <a:rPr lang="en-US" sz="1400" dirty="0"/>
              <a:t>If a BBA partnership is under examination for taxable years beginning in 2018 or 2019, the partnership should make available a copy to the revenue agent who is working on their case.</a:t>
            </a:r>
          </a:p>
          <a:p>
            <a:pPr marL="457200" lvl="2" indent="-285750">
              <a:buFont typeface="Arial" panose="020B0604020202020204" pitchFamily="34" charset="0"/>
              <a:buChar char="•"/>
            </a:pPr>
            <a:r>
              <a:rPr lang="en-US" sz="1400" dirty="0"/>
              <a:t>If an AAR has already been filed, the partners may use the items as adjusted in the AAR on their returns.</a:t>
            </a:r>
          </a:p>
          <a:p>
            <a:pPr marL="457200" lvl="2" indent="-285750">
              <a:buFont typeface="Arial" panose="020B0604020202020204" pitchFamily="34" charset="0"/>
              <a:buChar char="•"/>
            </a:pPr>
            <a:r>
              <a:rPr lang="en-US" sz="1400" dirty="0"/>
              <a:t>If a partnership is applying the proposed GILTI regulations under §1.951A-5, they may continue to do so for purposes of applying an amended Form 1065. The partnership must provide amended K-1s consistent with those proposed regulations, and notify the partners before September 30, 2020 under the principles of section 5.01 of Notice 2019-46.</a:t>
            </a:r>
          </a:p>
          <a:p>
            <a:pPr marL="457200" lvl="2" indent="-285750">
              <a:buFont typeface="Arial" panose="020B0604020202020204" pitchFamily="34" charset="0"/>
              <a:buChar char="•"/>
            </a:pPr>
            <a:endParaRPr lang="en-US" sz="1200" dirty="0"/>
          </a:p>
          <a:p>
            <a:pPr marL="457200" lvl="2" indent="-285750">
              <a:buFont typeface="Arial" panose="020B0604020202020204" pitchFamily="34" charset="0"/>
              <a:buChar char="•"/>
            </a:pPr>
            <a:endParaRPr lang="en-US" sz="1200" dirty="0"/>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2020-23</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7</a:t>
            </a:fld>
            <a:endParaRPr lang="en-US" dirty="0">
              <a:solidFill>
                <a:srgbClr val="262626"/>
              </a:solidFill>
              <a:cs typeface="Times New Roman" charset="0"/>
            </a:endParaRPr>
          </a:p>
        </p:txBody>
      </p:sp>
    </p:spTree>
    <p:extLst>
      <p:ext uri="{BB962C8B-B14F-4D97-AF65-F5344CB8AC3E}">
        <p14:creationId xmlns:p14="http://schemas.microsoft.com/office/powerpoint/2010/main" val="2334538920"/>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rot="10800000" flipV="1">
            <a:off x="548640" y="1188720"/>
            <a:ext cx="11338560" cy="3043646"/>
          </a:xfrm>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sz="2800" b="1" dirty="0"/>
              <a:t>Rev. Proc. 2020-22</a:t>
            </a:r>
            <a:br>
              <a:rPr lang="en-US" sz="2800" b="1" dirty="0"/>
            </a:br>
            <a:r>
              <a:rPr lang="en-US" sz="2800" b="1" dirty="0"/>
              <a:t>Business Interest Elections under §163(j)(7),</a:t>
            </a:r>
            <a:br>
              <a:rPr lang="en-US" sz="2800" b="1" dirty="0"/>
            </a:br>
            <a:r>
              <a:rPr lang="en-US" sz="2800" b="1" dirty="0"/>
              <a:t>Using 2019 ATI in 2020,</a:t>
            </a:r>
            <a:br>
              <a:rPr lang="en-US" sz="2800" b="1" dirty="0"/>
            </a:br>
            <a:r>
              <a:rPr lang="en-US" sz="2800" b="1" dirty="0"/>
              <a:t>and Partnership and/or Partner</a:t>
            </a:r>
            <a:br>
              <a:rPr lang="en-US" sz="2800" b="1" dirty="0"/>
            </a:br>
            <a:r>
              <a:rPr lang="en-US" sz="2800" b="1" dirty="0"/>
              <a:t>Electing Out of 50% ATI</a:t>
            </a:r>
            <a:br>
              <a:rPr lang="en-US" sz="2800" dirty="0"/>
            </a:br>
            <a:endParaRPr lang="en-US" b="1" dirty="0"/>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8</a:t>
            </a:fld>
            <a:endParaRPr lang="en-US" dirty="0">
              <a:solidFill>
                <a:srgbClr val="262626"/>
              </a:solidFill>
              <a:cs typeface="Times New Roman" charset="0"/>
            </a:endParaRPr>
          </a:p>
        </p:txBody>
      </p:sp>
    </p:spTree>
    <p:extLst>
      <p:ext uri="{BB962C8B-B14F-4D97-AF65-F5344CB8AC3E}">
        <p14:creationId xmlns:p14="http://schemas.microsoft.com/office/powerpoint/2010/main" val="415713280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04446" y="1600200"/>
            <a:ext cx="10111154" cy="3600450"/>
          </a:xfrm>
        </p:spPr>
        <p:txBody>
          <a:bodyPr/>
          <a:lstStyle/>
          <a:p>
            <a:pPr>
              <a:buFont typeface="Arial" panose="020B0604020202020204" pitchFamily="34" charset="0"/>
              <a:buChar char="•"/>
            </a:pPr>
            <a:r>
              <a:rPr lang="en-US" sz="1800" dirty="0"/>
              <a:t>Rev. Proc. 2020-22 deals with: </a:t>
            </a:r>
          </a:p>
          <a:p>
            <a:pPr lvl="1"/>
            <a:r>
              <a:rPr lang="en-US" dirty="0"/>
              <a:t>Making a late §163(j)(7) election for a real property trade or business,</a:t>
            </a:r>
          </a:p>
          <a:p>
            <a:pPr lvl="1"/>
            <a:r>
              <a:rPr lang="en-US" dirty="0"/>
              <a:t>Withdrawing a §163(j)(7) election for a real property trade or business, and</a:t>
            </a:r>
          </a:p>
          <a:p>
            <a:pPr lvl="1"/>
            <a:r>
              <a:rPr lang="en-US" dirty="0"/>
              <a:t>Making an election under §163(j)(10) to use the 2019 ATI for 2020 rather than using the 2020 ATI to calculate the deduction for business interest, as well as </a:t>
            </a:r>
          </a:p>
          <a:p>
            <a:pPr lvl="1"/>
            <a:r>
              <a:rPr lang="en-US" dirty="0"/>
              <a:t>A special provision which allows a partner to elect out of the partnership’s treatment of business interest under§163(j) in 2019.</a:t>
            </a:r>
          </a:p>
          <a:p>
            <a:pPr lvl="1"/>
            <a:endParaRPr lang="en-US" sz="2100" dirty="0"/>
          </a:p>
        </p:txBody>
      </p:sp>
      <p:sp>
        <p:nvSpPr>
          <p:cNvPr id="3" name="Title 2"/>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b="1" dirty="0"/>
              <a:t>Rev. Proc. 2020-22</a:t>
            </a:r>
            <a:br>
              <a:rPr lang="en-US" b="1" dirty="0"/>
            </a:br>
            <a:r>
              <a:rPr lang="en-US" b="1" dirty="0"/>
              <a:t>Business Interest Expense Election</a:t>
            </a:r>
          </a:p>
        </p:txBody>
      </p:sp>
      <p:sp>
        <p:nvSpPr>
          <p:cNvPr id="4" name="Slide Number Placeholder 3"/>
          <p:cNvSpPr>
            <a:spLocks noGrp="1"/>
          </p:cNvSpPr>
          <p:nvPr>
            <p:ph type="sldNum" sz="quarter" idx="4"/>
          </p:nvPr>
        </p:nvSpPr>
        <p:spPr/>
        <p:txBody>
          <a:bodyPr/>
          <a:lstStyle/>
          <a:p>
            <a:pPr defTabSz="685800" fontAlgn="base">
              <a:spcBef>
                <a:spcPct val="0"/>
              </a:spcBef>
              <a:spcAft>
                <a:spcPct val="0"/>
              </a:spcAft>
              <a:defRPr/>
            </a:pPr>
            <a:fld id="{997F6CC2-B08A-423F-A68A-72578C287BFB}" type="slidenum">
              <a:rPr lang="en-US">
                <a:solidFill>
                  <a:srgbClr val="262626"/>
                </a:solidFill>
                <a:cs typeface="Times New Roman" charset="0"/>
              </a:rPr>
              <a:pPr defTabSz="685800" fontAlgn="base">
                <a:spcBef>
                  <a:spcPct val="0"/>
                </a:spcBef>
                <a:spcAft>
                  <a:spcPct val="0"/>
                </a:spcAft>
                <a:defRPr/>
              </a:pPr>
              <a:t>9</a:t>
            </a:fld>
            <a:endParaRPr lang="en-US" dirty="0">
              <a:solidFill>
                <a:srgbClr val="262626"/>
              </a:solidFill>
              <a:cs typeface="Times New Roman" charset="0"/>
            </a:endParaRPr>
          </a:p>
        </p:txBody>
      </p:sp>
    </p:spTree>
    <p:extLst>
      <p:ext uri="{BB962C8B-B14F-4D97-AF65-F5344CB8AC3E}">
        <p14:creationId xmlns:p14="http://schemas.microsoft.com/office/powerpoint/2010/main" val="116295222"/>
      </p:ext>
    </p:extLst>
  </p:cSld>
  <p:clrMapOvr>
    <a:masterClrMapping/>
  </p:clrMapOvr>
  <p:transition spd="med"/>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RubinBrown PowerPoint Template">
  <a:themeElements>
    <a:clrScheme name="RubinBrown Palette">
      <a:dk1>
        <a:srgbClr val="262626"/>
      </a:dk1>
      <a:lt1>
        <a:srgbClr val="FFFFFF"/>
      </a:lt1>
      <a:dk2>
        <a:srgbClr val="58595B"/>
      </a:dk2>
      <a:lt2>
        <a:srgbClr val="BBDDE6"/>
      </a:lt2>
      <a:accent1>
        <a:srgbClr val="1D4F91"/>
      </a:accent1>
      <a:accent2>
        <a:srgbClr val="A45A2A"/>
      </a:accent2>
      <a:accent3>
        <a:srgbClr val="4F2C1D"/>
      </a:accent3>
      <a:accent4>
        <a:srgbClr val="CDA077"/>
      </a:accent4>
      <a:accent5>
        <a:srgbClr val="13294B"/>
      </a:accent5>
      <a:accent6>
        <a:srgbClr val="69B3E7"/>
      </a:accent6>
      <a:hlink>
        <a:srgbClr val="F2A900"/>
      </a:hlink>
      <a:folHlink>
        <a:srgbClr val="888D30"/>
      </a:folHlink>
    </a:clrScheme>
    <a:fontScheme name="RubinBrown">
      <a:majorFont>
        <a:latin typeface="Century Schoolbook"/>
        <a:ea typeface=""/>
        <a:cs typeface=""/>
      </a:majorFont>
      <a:minorFont>
        <a:latin typeface="Century Gothic"/>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2426</TotalTime>
  <Words>6128</Words>
  <Application>Microsoft Office PowerPoint</Application>
  <PresentationFormat>Widescreen</PresentationFormat>
  <Paragraphs>322</Paragraphs>
  <Slides>55</Slides>
  <Notes>38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55</vt:i4>
      </vt:variant>
    </vt:vector>
  </HeadingPairs>
  <TitlesOfParts>
    <vt:vector size="61" baseType="lpstr">
      <vt:lpstr>Arial</vt:lpstr>
      <vt:lpstr>Bookman Old Style</vt:lpstr>
      <vt:lpstr>Calibri</vt:lpstr>
      <vt:lpstr>Century Gothic</vt:lpstr>
      <vt:lpstr>Wingdings</vt:lpstr>
      <vt:lpstr>RubinBrown PowerPoint Template</vt:lpstr>
      <vt:lpstr>What’s Next? </vt:lpstr>
      <vt:lpstr>Trump v. Biden; What’s At Stake</vt:lpstr>
      <vt:lpstr>Key Dates</vt:lpstr>
      <vt:lpstr>Rev. Proc. 2020-23 BBA Partnership Returns</vt:lpstr>
      <vt:lpstr>Rev. Proc. 2020-23</vt:lpstr>
      <vt:lpstr>Rev. Proc. 2020-23</vt:lpstr>
      <vt:lpstr>Rev. Proc. 2020-23</vt:lpstr>
      <vt:lpstr>Rev. Proc. 2020-22 Business Interest Elections under §163(j)(7), Using 2019 ATI in 2020, and Partnership and/or Partner Electing Out of 50% ATI </vt:lpstr>
      <vt:lpstr>Rev. Proc. 2020-22 Business Interest Expense Election</vt:lpstr>
      <vt:lpstr>Rev. Proc. 2020-22 Business Interest Expense Election</vt:lpstr>
      <vt:lpstr>Rev. Proc. 2020-22 Business Interest Expense Election</vt:lpstr>
      <vt:lpstr>Rev. Proc. 2020-22 Business Interest Expense Election</vt:lpstr>
      <vt:lpstr>Rev. Proc. 2020-22 Business Interest Expense Election</vt:lpstr>
      <vt:lpstr>Rev. Proc. 2020-22 Business Interest Expense Election</vt:lpstr>
      <vt:lpstr>Rev. Proc. 2020-22 Business Interest Expense Election</vt:lpstr>
      <vt:lpstr>Rev. Proc. 2020-22 Business Interest Expense Election</vt:lpstr>
      <vt:lpstr>Rev. Proc. 2020-22 Business Interest Expense Election</vt:lpstr>
      <vt:lpstr>Rev. Proc. 2020-22 Business Interest Expense Election</vt:lpstr>
      <vt:lpstr>Rev. Proc. 2020-22 Business Interest Expense Election</vt:lpstr>
      <vt:lpstr>Rev. Proc. 2020-22 Business Interest Expense Election</vt:lpstr>
      <vt:lpstr>Rev. Proc. 2020-22 Business Interest Expense Election</vt:lpstr>
      <vt:lpstr>Rev. Proc. 2020-22 Business Interest Expense Election</vt:lpstr>
      <vt:lpstr>Rev. Proc. 2020-22 Business Interest Expense Election</vt:lpstr>
      <vt:lpstr>Rev. Proc. 2020-22 Business Interest Expense Election</vt:lpstr>
      <vt:lpstr>Rev. Proc. 2020-22 Business Interest Expense Election</vt:lpstr>
      <vt:lpstr>Rev. Proc. 2020-22 Business Interest Expense Election</vt:lpstr>
      <vt:lpstr>Rev. Proc. 2020-22 Business Interest Expense Election</vt:lpstr>
      <vt:lpstr>Rev. Proc. 2020-22 Business Interest Expense Election</vt:lpstr>
      <vt:lpstr>Rev. Proc. 2020-24 Guidance on NOLs</vt:lpstr>
      <vt:lpstr>IR 2020-67</vt:lpstr>
      <vt:lpstr>IR 2020-67</vt:lpstr>
      <vt:lpstr>IR 2020-67</vt:lpstr>
      <vt:lpstr>Rev. Proc. 2020-24 NOLs</vt:lpstr>
      <vt:lpstr>Rev. Proc. 2020-24 NOLs </vt:lpstr>
      <vt:lpstr>Rev. Proc. 2020-24 NOLs</vt:lpstr>
      <vt:lpstr>Rev. Proc. 2020-24 NOLs</vt:lpstr>
      <vt:lpstr>Rev. Proc. 2020-24 NOLs</vt:lpstr>
      <vt:lpstr>Notice 2020-26 Extension of Time to File Refund Claim  and Using MTC C.F. in 2018</vt:lpstr>
      <vt:lpstr>Notice 2020-26 Refund Claim</vt:lpstr>
      <vt:lpstr>Notice 2020-26 Refund Claim</vt:lpstr>
      <vt:lpstr>Notice 2020-26 Refund Claim</vt:lpstr>
      <vt:lpstr>Notice 2020-26 Refund Claim</vt:lpstr>
      <vt:lpstr>Notice 2020-26 Refund Claim</vt:lpstr>
      <vt:lpstr>Notice 2020-26 Refund Claim</vt:lpstr>
      <vt:lpstr>Rev. Proc. 2020-25 Options for QIP</vt:lpstr>
      <vt:lpstr>Rev. Proc. 2020-25 Options for QIP</vt:lpstr>
      <vt:lpstr>Rev. Proc. 2020-25 Options for QIP</vt:lpstr>
      <vt:lpstr>Rev. Proc. 2020-25 Options for QIP</vt:lpstr>
      <vt:lpstr>Rev. Proc. 2020-25 Options for QIP</vt:lpstr>
      <vt:lpstr>Rev. Proc. 2020-25 Options for QIP</vt:lpstr>
      <vt:lpstr>Payroll Tax Deferrals Under the CARES Act</vt:lpstr>
      <vt:lpstr>Payroll Tax Deferrals </vt:lpstr>
      <vt:lpstr>Payroll Tax Deferrals </vt:lpstr>
      <vt:lpstr>Payroll Tax Deferrals </vt:lpstr>
      <vt:lpstr>Payroll Tax Deferrals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163(j)</dc:title>
  <dc:creator>Hadley Woodruff</dc:creator>
  <cp:lastModifiedBy>Jordan Fallis</cp:lastModifiedBy>
  <cp:revision>38</cp:revision>
  <dcterms:created xsi:type="dcterms:W3CDTF">2019-11-06T23:08:16Z</dcterms:created>
  <dcterms:modified xsi:type="dcterms:W3CDTF">2020-06-17T17:17:36Z</dcterms:modified>
</cp:coreProperties>
</file>